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5549" r:id="rId1"/>
  </p:sldMasterIdLst>
  <p:notesMasterIdLst>
    <p:notesMasterId r:id="rId18"/>
  </p:notesMasterIdLst>
  <p:sldIdLst>
    <p:sldId id="256" r:id="rId2"/>
    <p:sldId id="264" r:id="rId3"/>
    <p:sldId id="305" r:id="rId4"/>
    <p:sldId id="342" r:id="rId5"/>
    <p:sldId id="341" r:id="rId6"/>
    <p:sldId id="343" r:id="rId7"/>
    <p:sldId id="345" r:id="rId8"/>
    <p:sldId id="344" r:id="rId9"/>
    <p:sldId id="346" r:id="rId10"/>
    <p:sldId id="347" r:id="rId11"/>
    <p:sldId id="348" r:id="rId12"/>
    <p:sldId id="349" r:id="rId13"/>
    <p:sldId id="350" r:id="rId14"/>
    <p:sldId id="351" r:id="rId15"/>
    <p:sldId id="352" r:id="rId16"/>
    <p:sldId id="335" r:id="rId17"/>
  </p:sldIdLst>
  <p:sldSz cx="9144000" cy="6858000" type="screen4x3"/>
  <p:notesSz cx="6997700" cy="9271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28">
          <p15:clr>
            <a:srgbClr val="A4A3A4"/>
          </p15:clr>
        </p15:guide>
        <p15:guide id="2" orient="horz" pos="3889">
          <p15:clr>
            <a:srgbClr val="A4A3A4"/>
          </p15:clr>
        </p15:guide>
        <p15:guide id="3" orient="horz" pos="1266">
          <p15:clr>
            <a:srgbClr val="A4A3A4"/>
          </p15:clr>
        </p15:guide>
        <p15:guide id="4" pos="576">
          <p15:clr>
            <a:srgbClr val="A4A3A4"/>
          </p15:clr>
        </p15:guide>
        <p15:guide id="5" pos="51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9FFF1"/>
    <a:srgbClr val="F6F7F2"/>
    <a:srgbClr val="1982AF"/>
    <a:srgbClr val="B9E0F7"/>
    <a:srgbClr val="D1E391"/>
    <a:srgbClr val="35AC46"/>
    <a:srgbClr val="00B9F2"/>
    <a:srgbClr val="007AC2"/>
    <a:srgbClr val="464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1" autoAdjust="0"/>
    <p:restoredTop sz="93103" autoAdjust="0"/>
  </p:normalViewPr>
  <p:slideViewPr>
    <p:cSldViewPr snapToGrid="0" showGuides="1">
      <p:cViewPr varScale="1">
        <p:scale>
          <a:sx n="104" d="100"/>
          <a:sy n="104" d="100"/>
        </p:scale>
        <p:origin x="1098" y="114"/>
      </p:cViewPr>
      <p:guideLst>
        <p:guide orient="horz" pos="3228"/>
        <p:guide orient="horz" pos="3889"/>
        <p:guide orient="horz" pos="1266"/>
        <p:guide pos="576"/>
        <p:guide pos="5184"/>
      </p:guideLst>
    </p:cSldViewPr>
  </p:slideViewPr>
  <p:outlineViewPr>
    <p:cViewPr>
      <p:scale>
        <a:sx n="33" d="100"/>
        <a:sy n="33" d="100"/>
      </p:scale>
      <p:origin x="0" y="26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-3786" y="-72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4" y="0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5498D241-0AB7-BC44-80E8-F0A20AF46E9E}" type="datetimeFigureOut">
              <a:rPr lang="en-US"/>
              <a:pPr/>
              <a:t>11/19/2013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5325"/>
            <a:ext cx="46355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0" y="4403725"/>
            <a:ext cx="5598160" cy="4171950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841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4" y="8805841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3E7143C0-4F23-B545-9533-520B5A87CA1E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59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9770" y="4403725"/>
            <a:ext cx="5598160" cy="1626961"/>
          </a:xfrm>
        </p:spPr>
        <p:txBody>
          <a:bodyPr>
            <a:normAutofit/>
          </a:bodyPr>
          <a:lstStyle/>
          <a:p>
            <a:r>
              <a:rPr lang="vi-VN" dirty="0" smtClean="0"/>
              <a:t>Na teritoriji grada Beograda izveden je veliki  broj geoloških istraživanja. Potrebe za novim istraživanjima se ne smanjuju. Prikupljanje podataka predhodnih istraživanja na određenim terenima na području Beograda, vršilo se dugogodišnjim prepisivanjem i reinterpretiranjem postojećih elaborata. </a:t>
            </a:r>
          </a:p>
          <a:p>
            <a:r>
              <a:rPr lang="vi-VN" dirty="0" smtClean="0"/>
              <a:t>Ovakva praksa  i razvoj IS nametnula je potrebu za izradom jedinstvenog geoinformacionog sistema - GeolBaze,, na teritoriji grada Beograda.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500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effectLst/>
              </a:rPr>
              <a:t>Једна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од</a:t>
            </a:r>
            <a:r>
              <a:rPr lang="en-US" dirty="0" smtClean="0">
                <a:effectLst/>
              </a:rPr>
              <a:t> </a:t>
            </a:r>
            <a:r>
              <a:rPr lang="en-GB" dirty="0" err="1" smtClean="0">
                <a:effectLst/>
              </a:rPr>
              <a:t>компоненти</a:t>
            </a:r>
            <a:r>
              <a:rPr lang="en-GB" dirty="0" smtClean="0">
                <a:effectLst/>
              </a:rPr>
              <a:t> ИС </a:t>
            </a:r>
            <a:r>
              <a:rPr lang="en-GB" dirty="0" err="1" smtClean="0">
                <a:effectLst/>
              </a:rPr>
              <a:t>сервера</a:t>
            </a:r>
            <a:r>
              <a:rPr lang="en-GB" dirty="0" smtClean="0">
                <a:effectLst/>
              </a:rPr>
              <a:t> </a:t>
            </a:r>
            <a:r>
              <a:rPr lang="en-GB" dirty="0" err="1" smtClean="0">
                <a:effectLst/>
              </a:rPr>
              <a:t>је</a:t>
            </a:r>
            <a:r>
              <a:rPr lang="en-GB" dirty="0" smtClean="0">
                <a:effectLst/>
              </a:rPr>
              <a:t> </a:t>
            </a:r>
            <a:r>
              <a:rPr lang="en-GB" dirty="0" err="1" smtClean="0">
                <a:effectLst/>
              </a:rPr>
              <a:t>веб</a:t>
            </a:r>
            <a:r>
              <a:rPr lang="en-GB" dirty="0" smtClean="0">
                <a:effectLst/>
              </a:rPr>
              <a:t> (</a:t>
            </a:r>
            <a:r>
              <a:rPr lang="en-GB" dirty="0" err="1" smtClean="0">
                <a:effectLst/>
              </a:rPr>
              <a:t>енг.wеb</a:t>
            </a:r>
            <a:r>
              <a:rPr lang="en-GB" dirty="0" smtClean="0">
                <a:effectLst/>
              </a:rPr>
              <a:t>) </a:t>
            </a:r>
            <a:r>
              <a:rPr lang="sr-Cyrl-CS" dirty="0" smtClean="0">
                <a:effectLst/>
              </a:rPr>
              <a:t>п</a:t>
            </a:r>
            <a:r>
              <a:rPr lang="en-GB" dirty="0" err="1" smtClean="0">
                <a:effectLst/>
              </a:rPr>
              <a:t>резе</a:t>
            </a:r>
            <a:r>
              <a:rPr lang="sr-Cyrl-CS" dirty="0" smtClean="0">
                <a:effectLst/>
              </a:rPr>
              <a:t>н</a:t>
            </a:r>
            <a:r>
              <a:rPr lang="en-GB" dirty="0" err="1" smtClean="0">
                <a:effectLst/>
              </a:rPr>
              <a:t>та</a:t>
            </a:r>
            <a:r>
              <a:rPr lang="sr-Cyrl-CS" dirty="0" smtClean="0">
                <a:effectLst/>
              </a:rPr>
              <a:t>ц</a:t>
            </a:r>
            <a:r>
              <a:rPr lang="en-GB" dirty="0" err="1" smtClean="0">
                <a:effectLst/>
              </a:rPr>
              <a:t>ија</a:t>
            </a:r>
            <a:r>
              <a:rPr lang="en-GB" dirty="0" smtClean="0">
                <a:effectLst/>
              </a:rPr>
              <a:t> </a:t>
            </a:r>
            <a:r>
              <a:rPr lang="sr-Cyrl-CS" dirty="0" smtClean="0">
                <a:effectLst/>
              </a:rPr>
              <a:t>п</a:t>
            </a:r>
            <a:r>
              <a:rPr lang="en-GB" dirty="0" err="1" smtClean="0">
                <a:effectLst/>
              </a:rPr>
              <a:t>одатака</a:t>
            </a:r>
            <a:r>
              <a:rPr lang="en-GB" dirty="0" smtClean="0">
                <a:effectLst/>
              </a:rPr>
              <a:t>. </a:t>
            </a:r>
            <a:r>
              <a:rPr lang="en-GB" dirty="0" err="1" smtClean="0">
                <a:effectLst/>
              </a:rPr>
              <a:t>Такав</a:t>
            </a:r>
            <a:r>
              <a:rPr lang="en-GB" dirty="0" smtClean="0">
                <a:effectLst/>
              </a:rPr>
              <a:t> </a:t>
            </a:r>
            <a:r>
              <a:rPr lang="en-GB" dirty="0" err="1" smtClean="0">
                <a:effectLst/>
              </a:rPr>
              <a:t>на</a:t>
            </a:r>
            <a:r>
              <a:rPr lang="sr-Cyrl-CS" dirty="0" smtClean="0">
                <a:effectLst/>
              </a:rPr>
              <a:t>ч</a:t>
            </a:r>
            <a:r>
              <a:rPr lang="en-GB" dirty="0" err="1" smtClean="0">
                <a:effectLst/>
              </a:rPr>
              <a:t>ин</a:t>
            </a:r>
            <a:r>
              <a:rPr lang="en-GB" dirty="0" smtClean="0">
                <a:effectLst/>
              </a:rPr>
              <a:t> </a:t>
            </a:r>
            <a:r>
              <a:rPr lang="sr-Cyrl-CS" dirty="0" smtClean="0">
                <a:effectLst/>
              </a:rPr>
              <a:t>п</a:t>
            </a:r>
            <a:r>
              <a:rPr lang="en-GB" dirty="0" err="1" smtClean="0">
                <a:effectLst/>
              </a:rPr>
              <a:t>ри</a:t>
            </a:r>
            <a:r>
              <a:rPr lang="sr-Cyrl-CS" dirty="0" smtClean="0">
                <a:effectLst/>
              </a:rPr>
              <a:t>к</a:t>
            </a:r>
            <a:r>
              <a:rPr lang="en-GB" dirty="0" err="1" smtClean="0">
                <a:effectLst/>
              </a:rPr>
              <a:t>азивања</a:t>
            </a:r>
            <a:r>
              <a:rPr lang="en-GB" dirty="0" smtClean="0">
                <a:effectLst/>
              </a:rPr>
              <a:t> </a:t>
            </a:r>
            <a:r>
              <a:rPr lang="sr-Cyrl-RS" dirty="0" smtClean="0">
                <a:effectLst/>
              </a:rPr>
              <a:t> је </a:t>
            </a:r>
            <a:r>
              <a:rPr lang="en-GB" dirty="0" err="1" smtClean="0">
                <a:effectLst/>
              </a:rPr>
              <a:t>презентације</a:t>
            </a:r>
            <a:r>
              <a:rPr lang="en-GB" dirty="0" smtClean="0">
                <a:effectLst/>
              </a:rPr>
              <a:t> </a:t>
            </a:r>
            <a:r>
              <a:rPr lang="en-GB" dirty="0" err="1" smtClean="0">
                <a:effectLst/>
              </a:rPr>
              <a:t>података</a:t>
            </a:r>
            <a:r>
              <a:rPr lang="en-GB" dirty="0" smtClean="0">
                <a:effectLst/>
              </a:rPr>
              <a:t> </a:t>
            </a:r>
            <a:r>
              <a:rPr lang="en-GB" dirty="0" err="1" smtClean="0">
                <a:effectLst/>
              </a:rPr>
              <a:t>обједињених</a:t>
            </a:r>
            <a:r>
              <a:rPr lang="en-GB" dirty="0" smtClean="0">
                <a:effectLst/>
              </a:rPr>
              <a:t> у </a:t>
            </a:r>
            <a:r>
              <a:rPr lang="en-GB" dirty="0" err="1" smtClean="0">
                <a:effectLst/>
              </a:rPr>
              <a:t>заједничку</a:t>
            </a:r>
            <a:r>
              <a:rPr lang="en-GB" dirty="0" smtClean="0">
                <a:effectLst/>
              </a:rPr>
              <a:t> </a:t>
            </a:r>
            <a:r>
              <a:rPr lang="en-GB" dirty="0" err="1" smtClean="0">
                <a:effectLst/>
              </a:rPr>
              <a:t>карту</a:t>
            </a:r>
            <a:r>
              <a:rPr lang="en-GB" dirty="0" smtClean="0">
                <a:effectLst/>
              </a:rPr>
              <a:t>. </a:t>
            </a:r>
            <a:r>
              <a:rPr lang="en-GB" dirty="0" err="1" smtClean="0">
                <a:effectLst/>
              </a:rPr>
              <a:t>Подаци</a:t>
            </a:r>
            <a:r>
              <a:rPr lang="en-GB" dirty="0" smtClean="0">
                <a:effectLst/>
              </a:rPr>
              <a:t> </a:t>
            </a:r>
            <a:r>
              <a:rPr lang="en-GB" dirty="0" err="1" smtClean="0">
                <a:effectLst/>
              </a:rPr>
              <a:t>су</a:t>
            </a:r>
            <a:r>
              <a:rPr lang="en-GB" dirty="0" smtClean="0">
                <a:effectLst/>
              </a:rPr>
              <a:t> </a:t>
            </a:r>
            <a:r>
              <a:rPr lang="en-GB" dirty="0" err="1" smtClean="0">
                <a:effectLst/>
              </a:rPr>
              <a:t>на</a:t>
            </a:r>
            <a:r>
              <a:rPr lang="en-GB" dirty="0" smtClean="0">
                <a:effectLst/>
              </a:rPr>
              <a:t> </a:t>
            </a:r>
            <a:r>
              <a:rPr lang="en-GB" dirty="0" err="1" smtClean="0">
                <a:effectLst/>
              </a:rPr>
              <a:t>тај</a:t>
            </a:r>
            <a:r>
              <a:rPr lang="en-GB" dirty="0" smtClean="0">
                <a:effectLst/>
              </a:rPr>
              <a:t> </a:t>
            </a:r>
            <a:r>
              <a:rPr lang="en-GB" dirty="0" err="1" smtClean="0">
                <a:effectLst/>
              </a:rPr>
              <a:t>начин</a:t>
            </a:r>
            <a:r>
              <a:rPr lang="en-GB" dirty="0" smtClean="0">
                <a:effectLst/>
              </a:rPr>
              <a:t> </a:t>
            </a:r>
            <a:r>
              <a:rPr lang="en-GB" dirty="0" err="1" smtClean="0">
                <a:effectLst/>
              </a:rPr>
              <a:t>доступни</a:t>
            </a:r>
            <a:r>
              <a:rPr lang="en-GB" dirty="0" smtClean="0">
                <a:effectLst/>
              </a:rPr>
              <a:t> </a:t>
            </a:r>
            <a:r>
              <a:rPr lang="en-GB" dirty="0" err="1" smtClean="0">
                <a:effectLst/>
              </a:rPr>
              <a:t>корисницима</a:t>
            </a:r>
            <a:r>
              <a:rPr lang="en-GB" dirty="0" smtClean="0">
                <a:effectLst/>
              </a:rPr>
              <a:t> </a:t>
            </a:r>
            <a:r>
              <a:rPr lang="en-GB" dirty="0" err="1" smtClean="0">
                <a:effectLst/>
              </a:rPr>
              <a:t>без</a:t>
            </a:r>
            <a:r>
              <a:rPr lang="en-GB" dirty="0" smtClean="0">
                <a:effectLst/>
              </a:rPr>
              <a:t> </a:t>
            </a:r>
            <a:r>
              <a:rPr lang="en-GB" dirty="0" err="1" smtClean="0">
                <a:effectLst/>
              </a:rPr>
              <a:t>обзира</a:t>
            </a:r>
            <a:r>
              <a:rPr lang="en-GB" dirty="0" smtClean="0">
                <a:effectLst/>
              </a:rPr>
              <a:t> </a:t>
            </a:r>
            <a:r>
              <a:rPr lang="en-GB" dirty="0" err="1" smtClean="0">
                <a:effectLst/>
              </a:rPr>
              <a:t>на</a:t>
            </a:r>
            <a:r>
              <a:rPr lang="en-GB" dirty="0" smtClean="0">
                <a:effectLst/>
              </a:rPr>
              <a:t> </a:t>
            </a:r>
            <a:r>
              <a:rPr lang="en-GB" dirty="0" err="1" smtClean="0">
                <a:effectLst/>
              </a:rPr>
              <a:t>локацију</a:t>
            </a:r>
            <a:r>
              <a:rPr lang="en-GB" dirty="0" smtClean="0">
                <a:effectLst/>
              </a:rPr>
              <a:t> </a:t>
            </a:r>
            <a:r>
              <a:rPr lang="en-GB" dirty="0" err="1" smtClean="0">
                <a:effectLst/>
              </a:rPr>
              <a:t>корисника</a:t>
            </a:r>
            <a:r>
              <a:rPr lang="en-GB" dirty="0" smtClean="0">
                <a:effectLst/>
              </a:rPr>
              <a:t>, </a:t>
            </a:r>
            <a:r>
              <a:rPr lang="en-GB" dirty="0" err="1" smtClean="0">
                <a:effectLst/>
              </a:rPr>
              <a:t>платформу</a:t>
            </a:r>
            <a:r>
              <a:rPr lang="en-GB" dirty="0" smtClean="0">
                <a:effectLst/>
              </a:rPr>
              <a:t> </a:t>
            </a:r>
            <a:r>
              <a:rPr lang="en-GB" dirty="0" err="1" smtClean="0">
                <a:effectLst/>
              </a:rPr>
              <a:t>на</a:t>
            </a:r>
            <a:r>
              <a:rPr lang="en-GB" dirty="0" smtClean="0">
                <a:effectLst/>
              </a:rPr>
              <a:t> </a:t>
            </a:r>
            <a:r>
              <a:rPr lang="en-GB" dirty="0" err="1" smtClean="0">
                <a:effectLst/>
              </a:rPr>
              <a:t>којој</a:t>
            </a:r>
            <a:r>
              <a:rPr lang="en-GB" dirty="0" smtClean="0">
                <a:effectLst/>
              </a:rPr>
              <a:t> </a:t>
            </a:r>
            <a:r>
              <a:rPr lang="en-GB" dirty="0" err="1" smtClean="0">
                <a:effectLst/>
              </a:rPr>
              <a:t>раде</a:t>
            </a:r>
            <a:r>
              <a:rPr lang="en-GB" dirty="0" smtClean="0">
                <a:effectLst/>
              </a:rPr>
              <a:t> </a:t>
            </a:r>
            <a:r>
              <a:rPr lang="en-GB" dirty="0" err="1" smtClean="0">
                <a:effectLst/>
              </a:rPr>
              <a:t>или</a:t>
            </a:r>
            <a:r>
              <a:rPr lang="en-GB" dirty="0" smtClean="0">
                <a:effectLst/>
              </a:rPr>
              <a:t> </a:t>
            </a:r>
            <a:r>
              <a:rPr lang="en-GB" dirty="0" err="1" smtClean="0">
                <a:effectLst/>
              </a:rPr>
              <a:t>клијентски</a:t>
            </a:r>
            <a:r>
              <a:rPr lang="en-GB" dirty="0" smtClean="0">
                <a:effectLst/>
              </a:rPr>
              <a:t> </a:t>
            </a:r>
            <a:r>
              <a:rPr lang="sr-Cyrl-RS" dirty="0" smtClean="0">
                <a:effectLst/>
              </a:rPr>
              <a:t>ИС СЕРВЕР</a:t>
            </a:r>
          </a:p>
          <a:p>
            <a:pPr marL="36900" indent="0">
              <a:buNone/>
            </a:pPr>
            <a:r>
              <a:rPr lang="sr-Cyrl-RS" dirty="0" smtClean="0">
                <a:effectLst/>
              </a:rPr>
              <a:t>НА ВЕБ СТРАНИЦИ УРБЕЛ МОГУ СЕ ПРЕТРАЖИТИ</a:t>
            </a:r>
            <a:r>
              <a:rPr lang="sr-Cyrl-RS" baseline="0" dirty="0" smtClean="0">
                <a:effectLst/>
              </a:rPr>
              <a:t> ПОДАЦИ ИЗ БАЗЕ</a:t>
            </a:r>
          </a:p>
          <a:p>
            <a:pPr marL="36900" indent="0">
              <a:buNone/>
            </a:pPr>
            <a:r>
              <a:rPr lang="sr-Cyrl-R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87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Latn-RS" dirty="0" smtClean="0"/>
              <a:t>2. Baza je</a:t>
            </a:r>
            <a:r>
              <a:rPr lang="sr-Latn-RS" baseline="0" dirty="0" smtClean="0"/>
              <a:t> orjentisana prema  državnom koor. sistemu</a:t>
            </a:r>
            <a:r>
              <a:rPr lang="sr-Cyrl-CS" dirty="0" smtClean="0">
                <a:effectLst/>
              </a:rPr>
              <a:t> WGS84-UTM </a:t>
            </a:r>
            <a:r>
              <a:rPr lang="sr-Latn-RS" dirty="0" smtClean="0">
                <a:effectLst/>
              </a:rPr>
              <a:t>zona</a:t>
            </a:r>
            <a:r>
              <a:rPr lang="sr-Cyrl-CS" dirty="0" smtClean="0">
                <a:effectLst/>
              </a:rPr>
              <a:t> </a:t>
            </a:r>
            <a:r>
              <a:rPr lang="sr-Latn-RS" dirty="0" smtClean="0">
                <a:effectLst/>
              </a:rPr>
              <a:t>koord referativni sistem. Obuhvat je AP Beograda</a:t>
            </a:r>
          </a:p>
          <a:p>
            <a:endParaRPr lang="sr-Latn-RS" dirty="0" smtClean="0">
              <a:effectLst/>
            </a:endParaRP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r>
              <a:rPr lang="sr-Latn-RS" dirty="0" smtClean="0">
                <a:effectLst/>
              </a:rPr>
              <a:t>Ona kombinuje geološke </a:t>
            </a:r>
            <a:r>
              <a:rPr lang="sr-Latn-RS" baseline="0" dirty="0" smtClean="0">
                <a:effectLst/>
              </a:rPr>
              <a:t> i druge podatke u  cilju  generisanja INTERAKTIVNIH VIZUELNIH KARATA i IZVEŠTAJA.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r>
              <a:rPr lang="sr-Latn-RS" baseline="0" dirty="0" smtClean="0">
                <a:effectLst/>
              </a:rPr>
              <a:t>Preciznije ona se može smatrati  prostornom bazom podataka koja sadrži skupove podataka  vezane za konkretne prostorne lokacije.</a:t>
            </a:r>
            <a:r>
              <a:rPr lang="sr-Cyrl-CS" dirty="0" smtClean="0">
                <a:effectLst/>
              </a:rPr>
              <a:t> </a:t>
            </a:r>
            <a:endParaRPr lang="sr-Latn-RS" dirty="0" smtClean="0">
              <a:effectLst/>
            </a:endParaRP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r>
              <a:rPr lang="sr-Latn-RS" dirty="0" smtClean="0">
                <a:effectLst/>
              </a:rPr>
              <a:t>Obrađena je u specijalizovanom  softveru za  razvoj  prostornih baza  podataka -</a:t>
            </a:r>
            <a:r>
              <a:rPr lang="sr-Cyrl-CS" dirty="0" smtClean="0">
                <a:effectLst/>
              </a:rPr>
              <a:t> MapInfo Professional.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7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4F8E14-42F8-4401-A22F-0CD8E7871A1E}" type="slidenum">
              <a:rPr lang="en-US">
                <a:latin typeface="Times New Roman" pitchFamily="48" charset="0"/>
                <a:ea typeface="ＭＳ Ｐゴシック" pitchFamily="48" charset="-128"/>
                <a:cs typeface="ＭＳ Ｐゴシック" pitchFamily="48" charset="-128"/>
              </a:rPr>
              <a:pPr/>
              <a:t>4</a:t>
            </a:fld>
            <a:endParaRPr lang="en-US">
              <a:latin typeface="Times New Roman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6612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Raščlanjavanje</a:t>
            </a:r>
            <a:r>
              <a:rPr lang="en-US" dirty="0" smtClean="0"/>
              <a:t> je </a:t>
            </a:r>
            <a:r>
              <a:rPr lang="en-US" dirty="0" err="1" smtClean="0"/>
              <a:t>vršeno</a:t>
            </a:r>
            <a:r>
              <a:rPr lang="en-US" dirty="0" smtClean="0"/>
              <a:t> </a:t>
            </a:r>
            <a:r>
              <a:rPr lang="en-US" dirty="0" err="1" smtClean="0"/>
              <a:t>prema</a:t>
            </a:r>
            <a:r>
              <a:rPr lang="en-US" dirty="0" smtClean="0"/>
              <a:t> </a:t>
            </a:r>
            <a:r>
              <a:rPr lang="en-US" dirty="0" err="1" smtClean="0"/>
              <a:t>ustanovljenoj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usvojenoj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hijerarhiji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to: </a:t>
            </a:r>
          </a:p>
          <a:p>
            <a:r>
              <a:rPr lang="en-US" dirty="0" err="1" smtClean="0"/>
              <a:t>Litološka</a:t>
            </a:r>
            <a:r>
              <a:rPr lang="en-US" dirty="0" smtClean="0"/>
              <a:t> </a:t>
            </a:r>
            <a:r>
              <a:rPr lang="en-US" dirty="0" err="1" smtClean="0"/>
              <a:t>serija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Litološki</a:t>
            </a:r>
            <a:r>
              <a:rPr lang="en-US" dirty="0" smtClean="0"/>
              <a:t> </a:t>
            </a:r>
            <a:r>
              <a:rPr lang="en-US" dirty="0" err="1" smtClean="0"/>
              <a:t>kompleks</a:t>
            </a:r>
            <a:endParaRPr lang="en-US" dirty="0" smtClean="0"/>
          </a:p>
          <a:p>
            <a:r>
              <a:rPr lang="en-US" dirty="0" err="1" smtClean="0"/>
              <a:t>Litološki</a:t>
            </a:r>
            <a:r>
              <a:rPr lang="en-US" dirty="0" smtClean="0"/>
              <a:t> tip (</a:t>
            </a:r>
            <a:r>
              <a:rPr lang="en-US" dirty="0" err="1" smtClean="0"/>
              <a:t>litotip</a:t>
            </a:r>
            <a:r>
              <a:rPr lang="en-US" dirty="0" smtClean="0"/>
              <a:t>) </a:t>
            </a:r>
          </a:p>
          <a:p>
            <a:r>
              <a:rPr lang="en-US" dirty="0" err="1" smtClean="0"/>
              <a:t>Inženjerskogeološki</a:t>
            </a:r>
            <a:r>
              <a:rPr lang="en-US" dirty="0" smtClean="0"/>
              <a:t> tip "</a:t>
            </a:r>
            <a:r>
              <a:rPr lang="en-US" dirty="0" err="1" smtClean="0"/>
              <a:t>sloj</a:t>
            </a:r>
            <a:r>
              <a:rPr lang="en-US" dirty="0" smtClean="0"/>
              <a:t>"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159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vi-VN" dirty="0" smtClean="0"/>
              <a:t>Ručno unošenje podataka u bazu obuhvata četiri glavne etape :</a:t>
            </a:r>
          </a:p>
          <a:p>
            <a:r>
              <a:rPr lang="vi-VN" dirty="0" smtClean="0"/>
              <a:t>1. Unošenje prostornih podataka –  SKENIRANjE,GEOREFERENCIRANjE digitalizacija i vektorizacija,</a:t>
            </a:r>
          </a:p>
          <a:p>
            <a:r>
              <a:rPr lang="vi-VN" dirty="0" smtClean="0"/>
              <a:t>2. Unošenje atributskih podataka -  tabele,</a:t>
            </a:r>
          </a:p>
          <a:p>
            <a:r>
              <a:rPr lang="vi-VN" dirty="0" smtClean="0"/>
              <a:t>3. Verifikovanje prostornih i atributskih podataka i njihovo editovanje,</a:t>
            </a:r>
          </a:p>
          <a:p>
            <a:r>
              <a:rPr lang="vi-VN" dirty="0" smtClean="0"/>
              <a:t>4. Povezivanje prostornih i atributskih podataka</a:t>
            </a:r>
          </a:p>
          <a:p>
            <a:r>
              <a:rPr lang="vi-VN" dirty="0" smtClean="0"/>
              <a:t>Prilikom izrade vektorskih geoloških karata unutar baze a radi lakše organizacije podataka neophodno je bilo definisati određene vrste tabela. </a:t>
            </a:r>
          </a:p>
          <a:p>
            <a:endParaRPr lang="vi-VN" dirty="0" smtClean="0"/>
          </a:p>
          <a:p>
            <a:r>
              <a:rPr lang="vi-VN" dirty="0" smtClean="0"/>
              <a:t>Zajednička polja u različitim tabelama koriste se za njihovo povezivanje. Što znači da pomoću zajedničkog identifikatora koji je definisan za vektorski sadržaj i atributske podatke ostvarena je veza između vektorskog sadržaja i tematskih podataka.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075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Latn-RS" dirty="0" smtClean="0"/>
              <a:t>2. Baza je</a:t>
            </a:r>
            <a:r>
              <a:rPr lang="sr-Latn-RS" baseline="0" dirty="0" smtClean="0"/>
              <a:t> orjentisana prema  državnom koor. sistemu</a:t>
            </a:r>
            <a:r>
              <a:rPr lang="sr-Cyrl-CS" dirty="0" smtClean="0">
                <a:effectLst/>
              </a:rPr>
              <a:t> WGS84-UTM </a:t>
            </a:r>
            <a:r>
              <a:rPr lang="sr-Latn-RS" dirty="0" smtClean="0">
                <a:effectLst/>
              </a:rPr>
              <a:t>zona</a:t>
            </a:r>
            <a:r>
              <a:rPr lang="sr-Cyrl-CS" dirty="0" smtClean="0">
                <a:effectLst/>
              </a:rPr>
              <a:t> </a:t>
            </a:r>
            <a:r>
              <a:rPr lang="sr-Latn-RS" dirty="0" smtClean="0">
                <a:effectLst/>
              </a:rPr>
              <a:t>koord referativni sistem. Obuhvat je AP Beograda</a:t>
            </a:r>
          </a:p>
          <a:p>
            <a:endParaRPr lang="sr-Latn-RS" dirty="0" smtClean="0">
              <a:effectLst/>
            </a:endParaRP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r>
              <a:rPr lang="sr-Latn-RS" dirty="0" smtClean="0">
                <a:effectLst/>
              </a:rPr>
              <a:t>Ona kombinuje geološke </a:t>
            </a:r>
            <a:r>
              <a:rPr lang="sr-Latn-RS" baseline="0" dirty="0" smtClean="0">
                <a:effectLst/>
              </a:rPr>
              <a:t> i druge podatke u  cilju  generisanja INTERAKTIVNIH VIZUELNIH KARATA i IZVEŠTAJA.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r>
              <a:rPr lang="sr-Latn-RS" baseline="0" dirty="0" smtClean="0">
                <a:effectLst/>
              </a:rPr>
              <a:t>Preciznije ona se može smatrati  prostornom bazom podataka koja sadrži skupove podataka  vezane za konkretne prostorne lokacije.</a:t>
            </a:r>
            <a:r>
              <a:rPr lang="sr-Cyrl-CS" dirty="0" smtClean="0">
                <a:effectLst/>
              </a:rPr>
              <a:t> </a:t>
            </a:r>
            <a:endParaRPr lang="sr-Latn-RS" dirty="0" smtClean="0">
              <a:effectLst/>
            </a:endParaRP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r>
              <a:rPr lang="sr-Latn-RS" dirty="0" smtClean="0">
                <a:effectLst/>
              </a:rPr>
              <a:t>Obrađena je u specijalizovanom  softveru za  razvoj  prostornih baza  podataka -</a:t>
            </a:r>
            <a:r>
              <a:rPr lang="sr-Cyrl-CS" dirty="0" smtClean="0">
                <a:effectLst/>
              </a:rPr>
              <a:t> MapInfo Professional.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21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25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dirty="0" smtClean="0"/>
              <a:t>ПОЈАВЕ,</a:t>
            </a:r>
            <a:r>
              <a:rPr lang="sr-Cyrl-RS" baseline="0" dirty="0" smtClean="0"/>
              <a:t>  ЛЕЖИШТА У ЕКСПЛАТАЦИЈИ И  ВАН ЕКСПЛАТАЦИЈИ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997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Cyrl-RS" dirty="0" smtClean="0"/>
              <a:t>СИСТЕМАТИЗАЦИЈА</a:t>
            </a:r>
            <a:r>
              <a:rPr lang="sr-Cyrl-RS" baseline="0" dirty="0" smtClean="0"/>
              <a:t> КАРТА ВРШИ СЕ ПО ЛИСТОВИМА</a:t>
            </a:r>
          </a:p>
          <a:p>
            <a:r>
              <a:rPr lang="sr-Cyrl-RS" baseline="0" dirty="0" smtClean="0"/>
              <a:t>РЕГИСТАРСКИ БР ПО СИГНАТУРИ ЛИСТОВА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96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coveringWorldSlid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sri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SlideBac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58599" cy="68689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7482" y="1941053"/>
            <a:ext cx="5429036" cy="184642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71500" cy="6878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44628" y="1828800"/>
            <a:ext cx="5656772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44628" y="3246120"/>
            <a:ext cx="565678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902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58598" cy="68689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2376"/>
            <a:ext cx="7315200" cy="484631"/>
          </a:xfrm>
        </p:spPr>
        <p:txBody>
          <a:bodyPr anchor="t"/>
          <a:lstStyle>
            <a:lvl1pPr>
              <a:defRPr>
                <a:solidFill>
                  <a:srgbClr val="007AC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947672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58598" cy="6868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58598" cy="6868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sz="7200" baseline="0">
                <a:solidFill>
                  <a:srgbClr val="007AC2"/>
                </a:solidFill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SlideBac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58599" cy="6868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36821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071491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b="0" i="0" baseline="0">
                <a:solidFill>
                  <a:srgbClr val="007AC2"/>
                </a:solidFill>
                <a:latin typeface="+mn-lt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400" y="685800"/>
            <a:ext cx="1824972" cy="6206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399" y="722376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b="1" i="0" kern="1200" baseline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ctionSlide_Bkgrn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28699" y="2184168"/>
            <a:ext cx="4114800" cy="1349988"/>
          </a:xfrm>
        </p:spPr>
        <p:txBody>
          <a:bodyPr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4400" b="1" i="0" kern="1200" cap="none" baseline="0">
                <a:solidFill>
                  <a:srgbClr val="FFFFFF"/>
                </a:solidFill>
                <a:effectLst/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kumimoji="0" lang="en-US" dirty="0"/>
              <a:t>Click to edit </a:t>
            </a:r>
            <a:br>
              <a:rPr kumimoji="0" lang="en-US" dirty="0"/>
            </a:br>
            <a:r>
              <a:rPr kumimoji="0" lang="en-US" dirty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28700" y="3737690"/>
            <a:ext cx="4114800" cy="320040"/>
          </a:xfrm>
        </p:spPr>
        <p:txBody>
          <a:bodyPr anchor="t">
            <a:noAutofit/>
          </a:bodyPr>
          <a:lstStyle>
            <a:lvl1pPr marL="0" indent="0" algn="l">
              <a:lnSpc>
                <a:spcPts val="2300"/>
              </a:lnSpc>
              <a:spcBef>
                <a:spcPts val="0"/>
              </a:spcBef>
              <a:spcAft>
                <a:spcPts val="600"/>
              </a:spcAft>
              <a:buNone/>
              <a:defRPr sz="2000" b="0" i="0">
                <a:solidFill>
                  <a:schemeClr val="bg1"/>
                </a:solidFill>
                <a:latin typeface="+mn-lt"/>
                <a:cs typeface="Avenir LT Std 65 Medium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5943600" y="5486400"/>
            <a:ext cx="3200400" cy="1588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5943600" y="5257800"/>
            <a:ext cx="3200400" cy="1588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722376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947672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50" r:id="rId1"/>
    <p:sldLayoutId id="2147485589" r:id="rId2"/>
    <p:sldLayoutId id="2147485551" r:id="rId3"/>
    <p:sldLayoutId id="2147485586" r:id="rId4"/>
    <p:sldLayoutId id="2147485553" r:id="rId5"/>
    <p:sldLayoutId id="2147485554" r:id="rId6"/>
    <p:sldLayoutId id="2147485555" r:id="rId7"/>
    <p:sldLayoutId id="2147485556" r:id="rId8"/>
    <p:sldLayoutId id="2147485557" r:id="rId9"/>
    <p:sldLayoutId id="2147485558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4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gisday.rgf.rs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gisday.rgf.r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702" y="3342719"/>
            <a:ext cx="577901" cy="740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377" y="3286122"/>
            <a:ext cx="709519" cy="8540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45040" y="466657"/>
            <a:ext cx="5816599" cy="2752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Univerzitet u Beogradu – Rudarsko-geolo</a:t>
            </a:r>
            <a:r>
              <a:rPr lang="sr-Latn-RS" b="1" dirty="0" smtClean="0">
                <a:solidFill>
                  <a:schemeClr val="bg1"/>
                </a:solidFill>
              </a:rPr>
              <a:t>ški fakultet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88189" y="4312506"/>
            <a:ext cx="1585546" cy="2722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sr-Latn-RS" sz="1400" b="1" u="sng" dirty="0" smtClean="0">
                <a:ea typeface="+mn-ea"/>
                <a:cs typeface="+mn-cs"/>
                <a:hlinkClick r:id="rId4"/>
              </a:rPr>
              <a:t>http://gisday.rgf.rs</a:t>
            </a:r>
            <a:endParaRPr lang="en-US" sz="1400" b="1" u="sng" dirty="0" smtClean="0"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48974" y="2035834"/>
            <a:ext cx="45719" cy="4571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2089" y="1253204"/>
            <a:ext cx="5322500" cy="2631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sr-Latn-RS" sz="2800" b="1" dirty="0" smtClean="0">
                <a:solidFill>
                  <a:schemeClr val="bg1"/>
                </a:solidFill>
              </a:rPr>
              <a:t>Promociju „GIS Dana“ u Srbiji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13019" y="785005"/>
            <a:ext cx="953865" cy="2631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sr-Latn-RS" sz="1200" b="1" dirty="0" smtClean="0">
                <a:solidFill>
                  <a:schemeClr val="bg1"/>
                </a:solidFill>
              </a:rPr>
              <a:t>organizuje</a:t>
            </a:r>
            <a:endParaRPr lang="en-US" sz="12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75" y="542925"/>
            <a:ext cx="3848100" cy="35242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sr-Cyrl-RS" sz="1400" dirty="0" smtClean="0"/>
              <a:t>2.</a:t>
            </a:r>
            <a:r>
              <a:rPr lang="sr-Latn-RS" sz="1400" dirty="0" smtClean="0"/>
              <a:t>INŽENJERSKOGEOLOŠKE  INFORMACIJE</a:t>
            </a:r>
            <a:endParaRPr lang="en-US" sz="1400" dirty="0" smtClean="0"/>
          </a:p>
          <a:p>
            <a:pPr algn="l" eaLnBrk="0" hangingPunct="0">
              <a:lnSpc>
                <a:spcPts val="1800"/>
              </a:lnSpc>
            </a:pPr>
            <a:endParaRPr lang="en-US" sz="1400" b="1" dirty="0" smtClean="0">
              <a:ea typeface="+mn-ea"/>
              <a:cs typeface="+mn-cs"/>
            </a:endParaRP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85913"/>
            <a:ext cx="4657223" cy="43513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8675" y="1343026"/>
            <a:ext cx="3819525" cy="22860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sr-Latn-RS" sz="1400" b="1" dirty="0" smtClean="0">
                <a:ea typeface="+mn-ea"/>
                <a:cs typeface="+mn-cs"/>
              </a:rPr>
              <a:t>GEOMORFOLOŠKI  I  TEKTONSKI  PODACI</a:t>
            </a:r>
            <a:endParaRPr lang="en-US" sz="1400" b="1" dirty="0" smtClean="0"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72" y="1609919"/>
            <a:ext cx="4642845" cy="43051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7251" y="6096000"/>
            <a:ext cx="2038350" cy="21907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sr-Latn-RS" sz="1400" b="1" dirty="0" smtClean="0"/>
              <a:t>LITOLOŠKI  PODACI</a:t>
            </a:r>
            <a:endParaRPr lang="en-US" sz="1400" b="1" dirty="0" smtClean="0"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20" y="1600200"/>
            <a:ext cx="4690005" cy="43148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86074" y="6238875"/>
            <a:ext cx="4314825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1574" y="6267451"/>
            <a:ext cx="3209925" cy="30480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sr-Latn-RS" sz="1400" b="1" dirty="0" smtClean="0"/>
              <a:t>PODACI O EGZOGENIM POJAVAMA</a:t>
            </a: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67150" y="685800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3425" y="1104900"/>
            <a:ext cx="5886450" cy="33337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sr-Latn-RS" sz="1400" b="1" dirty="0" smtClean="0">
                <a:ea typeface="+mn-ea"/>
                <a:cs typeface="+mn-cs"/>
              </a:rPr>
              <a:t>SKUPNI  PRIKAZ INŽENJERSKOGEOLOŠKIH  PODATAKA</a:t>
            </a:r>
            <a:endParaRPr lang="en-US" sz="1400" b="1" dirty="0" smtClean="0"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81" y="1590675"/>
            <a:ext cx="4690394" cy="4352925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4190537" y="2782218"/>
            <a:ext cx="1682058" cy="1636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44" t="10620"/>
          <a:stretch/>
        </p:blipFill>
        <p:spPr>
          <a:xfrm>
            <a:off x="5872595" y="561915"/>
            <a:ext cx="2737542" cy="47263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9" t="10700" r="68839" b="25475"/>
          <a:stretch/>
        </p:blipFill>
        <p:spPr>
          <a:xfrm>
            <a:off x="7288348" y="466725"/>
            <a:ext cx="1802746" cy="22764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4" t="12323" r="34794" b="12897"/>
          <a:stretch/>
        </p:blipFill>
        <p:spPr>
          <a:xfrm>
            <a:off x="7329225" y="1461963"/>
            <a:ext cx="1814775" cy="32338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53" y="1595531"/>
            <a:ext cx="4761798" cy="434806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6" grpId="0"/>
      <p:bldP spid="6" grpId="1"/>
      <p:bldP spid="9" grpId="0"/>
      <p:bldP spid="9" grpId="1"/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1" y="752476"/>
            <a:ext cx="5429250" cy="34290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sr-Latn-RS" dirty="0" smtClean="0">
                <a:latin typeface="+mj-lt"/>
              </a:rPr>
              <a:t>3.PODACI O MINERALNIM  SIROVINAMA</a:t>
            </a:r>
            <a:endParaRPr lang="en-US" dirty="0" smtClean="0">
              <a:latin typeface="+mj-lt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22" y="1046972"/>
            <a:ext cx="2510027" cy="493866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28728" y="2939095"/>
            <a:ext cx="947615" cy="1324331"/>
          </a:xfrm>
          <a:prstGeom prst="ellipse">
            <a:avLst/>
          </a:prstGeom>
          <a:noFill/>
          <a:ln w="44450" cap="rnd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143125" y="3324225"/>
            <a:ext cx="1466850" cy="36195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565" y="1095764"/>
            <a:ext cx="4636964" cy="29048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4011598"/>
            <a:ext cx="4657725" cy="172245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495300"/>
            <a:ext cx="6657975" cy="40005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3925" y="552450"/>
            <a:ext cx="6419850" cy="36195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sr-Latn-RS" dirty="0" smtClean="0">
                <a:ea typeface="+mn-ea"/>
                <a:cs typeface="+mn-cs"/>
              </a:rPr>
              <a:t>4. PODACI O ISTRAŽNIM RADOVIMA</a:t>
            </a:r>
            <a:endParaRPr lang="en-US" dirty="0" smtClean="0">
              <a:ea typeface="+mn-ea"/>
              <a:cs typeface="+mn-cs"/>
            </a:endParaRPr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07" y="1971674"/>
            <a:ext cx="4122149" cy="3267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89" y="1952625"/>
            <a:ext cx="4126079" cy="3290860"/>
          </a:xfrm>
          <a:prstGeom prst="rect">
            <a:avLst/>
          </a:prstGeom>
        </p:spPr>
      </p:pic>
      <p:cxnSp>
        <p:nvCxnSpPr>
          <p:cNvPr id="6" name="Elbow Connector 5"/>
          <p:cNvCxnSpPr/>
          <p:nvPr/>
        </p:nvCxnSpPr>
        <p:spPr>
          <a:xfrm>
            <a:off x="3009900" y="3476625"/>
            <a:ext cx="2266950" cy="60960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050" y="653738"/>
            <a:ext cx="3105150" cy="47945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525" y="652668"/>
            <a:ext cx="3095626" cy="47861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325" y="661638"/>
            <a:ext cx="3162300" cy="47957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752475"/>
            <a:ext cx="8210549" cy="490090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77" y="1533524"/>
            <a:ext cx="6111365" cy="40767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130" y="1533525"/>
            <a:ext cx="1786184" cy="157797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9163" y="733768"/>
            <a:ext cx="431387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sr-Latn-RS" b="1" dirty="0" smtClean="0"/>
              <a:t>PRIMENA PODATAKA  IZ  GEOLBAZE</a:t>
            </a:r>
            <a:endParaRPr lang="en-US" b="1" dirty="0" smtClean="0"/>
          </a:p>
        </p:txBody>
      </p:sp>
      <p:sp>
        <p:nvSpPr>
          <p:cNvPr id="3" name="Rectangle 2"/>
          <p:cNvSpPr/>
          <p:nvPr/>
        </p:nvSpPr>
        <p:spPr>
          <a:xfrm>
            <a:off x="866775" y="1590675"/>
            <a:ext cx="73437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400" dirty="0" smtClean="0"/>
              <a:t>Podaci iz Baze u Urbanističkom Zavodu Beograda koriste  se za potrebe planiranja i  to  za izradu geoloških karata za potrebe  :</a:t>
            </a:r>
          </a:p>
          <a:p>
            <a:r>
              <a:rPr lang="sr-Latn-RS" sz="2400" dirty="0" smtClean="0"/>
              <a:t/>
            </a:r>
            <a:br>
              <a:rPr lang="sr-Latn-RS" sz="2400" dirty="0" smtClean="0"/>
            </a:br>
            <a:r>
              <a:rPr lang="es-CO" sz="2400" dirty="0" smtClean="0"/>
              <a:t>- </a:t>
            </a:r>
            <a:r>
              <a:rPr lang="sr-Latn-RS" sz="2400" dirty="0" smtClean="0"/>
              <a:t>Regionalnog prostornog plana AP Beograda </a:t>
            </a:r>
            <a:r>
              <a:rPr lang="en-GB" sz="2400" dirty="0" smtClean="0"/>
              <a:t>;</a:t>
            </a:r>
            <a:endParaRPr lang="sr-Latn-RS" sz="2400" dirty="0" smtClean="0"/>
          </a:p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s-CO" sz="2400" dirty="0" smtClean="0"/>
              <a:t>- </a:t>
            </a:r>
            <a:r>
              <a:rPr lang="sr-Latn-RS" sz="2400" dirty="0" smtClean="0"/>
              <a:t>Generalnog urbanističkog plana</a:t>
            </a:r>
            <a:r>
              <a:rPr lang="en-GB" sz="2400" dirty="0" smtClean="0"/>
              <a:t>; </a:t>
            </a:r>
            <a:endParaRPr lang="sr-Latn-RS" sz="2400" dirty="0" smtClean="0"/>
          </a:p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s-CO" sz="2400" dirty="0" smtClean="0"/>
              <a:t>- </a:t>
            </a:r>
            <a:r>
              <a:rPr lang="sr-Latn-RS" sz="2400" dirty="0" smtClean="0"/>
              <a:t>Plana generalne regulacije </a:t>
            </a:r>
            <a:r>
              <a:rPr lang="en-GB" sz="2400" dirty="0" smtClean="0"/>
              <a:t>;</a:t>
            </a:r>
            <a:r>
              <a:rPr lang="sr-Latn-RS" sz="2400" dirty="0" smtClean="0"/>
              <a:t> i </a:t>
            </a:r>
            <a:r>
              <a:rPr lang="en-GB" sz="2400" dirty="0" smtClean="0"/>
              <a:t> </a:t>
            </a:r>
            <a:endParaRPr lang="sr-Latn-RS" sz="2400" dirty="0" smtClean="0"/>
          </a:p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s-CO" sz="2400" dirty="0" smtClean="0"/>
              <a:t>- </a:t>
            </a:r>
            <a:r>
              <a:rPr lang="sr-Latn-RS" sz="2400" dirty="0" smtClean="0"/>
              <a:t>Planova  detaljne regulacije</a:t>
            </a:r>
            <a:r>
              <a:rPr lang="en-GB" sz="2400" dirty="0" smtClean="0"/>
              <a:t>;</a:t>
            </a:r>
            <a:r>
              <a:rPr lang="sr-Cyrl-RS" sz="2400" dirty="0" smtClean="0"/>
              <a:t/>
            </a:r>
            <a:br>
              <a:rPr lang="sr-Cyrl-RS" sz="2400" dirty="0" smtClean="0"/>
            </a:br>
            <a:endParaRPr lang="en-US" sz="24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3450" y="666750"/>
            <a:ext cx="33070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Web </a:t>
            </a:r>
            <a:r>
              <a:rPr lang="sr-Latn-RS" dirty="0" smtClean="0"/>
              <a:t>aplikacija</a:t>
            </a:r>
            <a:endParaRPr lang="en-US" dirty="0"/>
          </a:p>
        </p:txBody>
      </p:sp>
      <p:pic>
        <p:nvPicPr>
          <p:cNvPr id="3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03" y="1527751"/>
            <a:ext cx="7362872" cy="41110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3450" y="1219200"/>
            <a:ext cx="5572125" cy="41910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sr-Latn-RS" sz="1400" b="1" dirty="0" smtClean="0"/>
              <a:t>http://urbel.com/beoinfo/</a:t>
            </a:r>
            <a:endParaRPr lang="en-US" sz="1400" b="1" dirty="0" smtClean="0"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" y="1535796"/>
            <a:ext cx="7372350" cy="41030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5" y="1553113"/>
            <a:ext cx="7296150" cy="4095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5" y="1556487"/>
            <a:ext cx="7334250" cy="4101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3925" y="6019800"/>
            <a:ext cx="5495925" cy="47625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endParaRPr lang="en-US" sz="2000" b="1" dirty="0" smtClean="0">
              <a:ea typeface="+mn-ea"/>
              <a:cs typeface="+mn-cs"/>
            </a:endParaRPr>
          </a:p>
          <a:p>
            <a:pPr eaLnBrk="0" hangingPunct="0">
              <a:lnSpc>
                <a:spcPts val="1800"/>
              </a:lnSpc>
            </a:pPr>
            <a:endParaRPr lang="en-US" sz="2000" b="1" dirty="0" smtClean="0"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066" y="5520267"/>
            <a:ext cx="965200" cy="1161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4400550"/>
            <a:ext cx="6467475" cy="59055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5600" y="4467225"/>
            <a:ext cx="6124575" cy="71437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400" b="1" kern="0" dirty="0" smtClean="0">
                <a:solidFill>
                  <a:srgbClr val="FF0000"/>
                </a:solidFill>
              </a:rPr>
              <a:t>THANK YOU FOR YOUR ATTENTION! </a:t>
            </a:r>
            <a:endParaRPr lang="sr-Latn-RS" sz="2400" kern="0" dirty="0" smtClean="0">
              <a:solidFill>
                <a:sysClr val="windowText" lastClr="000000"/>
              </a:solidFill>
            </a:endParaRPr>
          </a:p>
          <a:p>
            <a:pPr algn="l" eaLnBrk="0" hangingPunct="0">
              <a:lnSpc>
                <a:spcPts val="1800"/>
              </a:lnSpc>
            </a:pPr>
            <a:endParaRPr lang="en-US" sz="1400" b="1" dirty="0" smtClean="0"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 txBox="1">
            <a:spLocks/>
          </p:cNvSpPr>
          <p:nvPr/>
        </p:nvSpPr>
        <p:spPr>
          <a:xfrm>
            <a:off x="271850" y="3767812"/>
            <a:ext cx="8616777" cy="48463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sr-Latn-RS" sz="3000" dirty="0" smtClean="0">
                <a:solidFill>
                  <a:srgbClr val="1982AF"/>
                </a:solidFill>
              </a:rPr>
              <a:t>Baza geološke dokumentacije - GeolBaza</a:t>
            </a:r>
            <a:endParaRPr lang="en-US" sz="3200" dirty="0">
              <a:solidFill>
                <a:srgbClr val="1982AF"/>
              </a:solidFill>
            </a:endParaRPr>
          </a:p>
        </p:txBody>
      </p:sp>
      <p:sp>
        <p:nvSpPr>
          <p:cNvPr id="4" name="Title 7"/>
          <p:cNvSpPr txBox="1">
            <a:spLocks/>
          </p:cNvSpPr>
          <p:nvPr/>
        </p:nvSpPr>
        <p:spPr>
          <a:xfrm>
            <a:off x="914400" y="4614441"/>
            <a:ext cx="7315200" cy="48463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sr-Latn-RS" sz="1600" dirty="0" smtClean="0">
                <a:solidFill>
                  <a:schemeClr val="accent6">
                    <a:lumMod val="50000"/>
                  </a:schemeClr>
                </a:solidFill>
              </a:rPr>
              <a:t>Autor/i: Vesna Tahov, dipl.inž.geol.</a:t>
            </a:r>
          </a:p>
          <a:p>
            <a:r>
              <a:rPr lang="sr-Latn-RS" sz="1600" dirty="0" smtClean="0">
                <a:solidFill>
                  <a:schemeClr val="accent6">
                    <a:lumMod val="50000"/>
                  </a:schemeClr>
                </a:solidFill>
              </a:rPr>
              <a:t>              Urbanistički zavod  Beograda JUP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97" y="223562"/>
            <a:ext cx="968054" cy="11652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3963" y="568299"/>
            <a:ext cx="5167224" cy="345057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sr-Latn-RS" b="1" dirty="0" smtClean="0">
                <a:ea typeface="+mn-ea"/>
                <a:cs typeface="+mn-cs"/>
              </a:rPr>
              <a:t>RUDARSKO </a:t>
            </a:r>
            <a:r>
              <a:rPr lang="sr-Latn-RS" b="1" dirty="0" smtClean="0"/>
              <a:t>G</a:t>
            </a:r>
            <a:r>
              <a:rPr lang="sr-Latn-RS" b="1" dirty="0" smtClean="0">
                <a:ea typeface="+mn-ea"/>
                <a:cs typeface="+mn-cs"/>
              </a:rPr>
              <a:t>EOLOŠKI</a:t>
            </a:r>
            <a:r>
              <a:rPr lang="sr-Latn-RS" b="1" dirty="0" smtClean="0"/>
              <a:t> </a:t>
            </a:r>
            <a:r>
              <a:rPr lang="sr-Latn-RS" b="1" dirty="0" smtClean="0">
                <a:ea typeface="+mn-ea"/>
                <a:cs typeface="+mn-cs"/>
              </a:rPr>
              <a:t>FAKULTET</a:t>
            </a:r>
            <a:endParaRPr lang="en-US" b="1" dirty="0" smtClean="0"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61187" y="551365"/>
            <a:ext cx="2544790" cy="42342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r" eaLnBrk="0" hangingPunct="0">
              <a:lnSpc>
                <a:spcPts val="1800"/>
              </a:lnSpc>
            </a:pPr>
            <a:r>
              <a:rPr lang="sr-Latn-RS" sz="1400" b="1" dirty="0" smtClean="0">
                <a:solidFill>
                  <a:srgbClr val="000000"/>
                </a:solidFill>
                <a:ea typeface="+mn-ea"/>
                <a:cs typeface="+mn-cs"/>
              </a:rPr>
              <a:t>Beograd, 20. Novembar 2013.</a:t>
            </a:r>
          </a:p>
          <a:p>
            <a:pPr algn="r" eaLnBrk="0" hangingPunct="0">
              <a:lnSpc>
                <a:spcPts val="1800"/>
              </a:lnSpc>
            </a:pPr>
            <a:r>
              <a:rPr lang="sr-Latn-RS" sz="1400" b="1" dirty="0" smtClean="0">
                <a:hlinkClick r:id="rId4"/>
              </a:rPr>
              <a:t>http://gisday.rgf.rs</a:t>
            </a:r>
            <a:endParaRPr lang="en-US" sz="1400" b="1" dirty="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/>
          <p:cNvSpPr>
            <a:spLocks noGrp="1"/>
          </p:cNvSpPr>
          <p:nvPr>
            <p:ph type="title"/>
          </p:nvPr>
        </p:nvSpPr>
        <p:spPr>
          <a:xfrm>
            <a:off x="914400" y="443243"/>
            <a:ext cx="7315200" cy="484631"/>
          </a:xfrm>
        </p:spPr>
        <p:txBody>
          <a:bodyPr/>
          <a:lstStyle/>
          <a:p>
            <a:r>
              <a:rPr lang="sr-Latn-RS" dirty="0" smtClean="0">
                <a:solidFill>
                  <a:srgbClr val="000000"/>
                </a:solidFill>
              </a:rPr>
              <a:t>GEOLBAZA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4" name="Content Placeholder 53"/>
          <p:cNvSpPr>
            <a:spLocks noGrp="1"/>
          </p:cNvSpPr>
          <p:nvPr>
            <p:ph idx="1"/>
          </p:nvPr>
        </p:nvSpPr>
        <p:spPr>
          <a:xfrm>
            <a:off x="818146" y="904775"/>
            <a:ext cx="7642459" cy="4379494"/>
          </a:xfrm>
        </p:spPr>
        <p:txBody>
          <a:bodyPr anchor="t"/>
          <a:lstStyle/>
          <a:p>
            <a:r>
              <a:rPr lang="en-US" sz="1600" dirty="0" err="1" smtClean="0">
                <a:solidFill>
                  <a:srgbClr val="000000"/>
                </a:solidFill>
              </a:rPr>
              <a:t>GeolBaza</a:t>
            </a:r>
            <a:r>
              <a:rPr lang="en-US" sz="1600" dirty="0" smtClean="0">
                <a:solidFill>
                  <a:srgbClr val="000000"/>
                </a:solidFill>
              </a:rPr>
              <a:t>“ </a:t>
            </a:r>
            <a:r>
              <a:rPr lang="en-US" sz="1600" dirty="0" err="1" smtClean="0">
                <a:solidFill>
                  <a:srgbClr val="000000"/>
                </a:solidFill>
              </a:rPr>
              <a:t>predstavlja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savremenu</a:t>
            </a:r>
            <a:r>
              <a:rPr lang="en-US" sz="1600" dirty="0" smtClean="0">
                <a:solidFill>
                  <a:srgbClr val="000000"/>
                </a:solidFill>
              </a:rPr>
              <a:t> geo </a:t>
            </a:r>
            <a:r>
              <a:rPr lang="en-US" sz="1600" dirty="0" err="1" smtClean="0">
                <a:solidFill>
                  <a:srgbClr val="000000"/>
                </a:solidFill>
              </a:rPr>
              <a:t>bazu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podataka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</a:rPr>
              <a:t>čiji</a:t>
            </a:r>
            <a:r>
              <a:rPr lang="en-US" sz="1600" dirty="0" smtClean="0">
                <a:solidFill>
                  <a:srgbClr val="000000"/>
                </a:solidFill>
              </a:rPr>
              <a:t> je </a:t>
            </a:r>
            <a:r>
              <a:rPr lang="en-US" sz="1600" dirty="0" err="1" smtClean="0">
                <a:solidFill>
                  <a:srgbClr val="000000"/>
                </a:solidFill>
              </a:rPr>
              <a:t>cilj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arhiviranje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geoloških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podataka</a:t>
            </a:r>
            <a:r>
              <a:rPr lang="en-US" sz="1600" dirty="0" smtClean="0">
                <a:solidFill>
                  <a:srgbClr val="000000"/>
                </a:solidFill>
              </a:rPr>
              <a:t> I </a:t>
            </a:r>
            <a:r>
              <a:rPr lang="en-US" sz="1600" dirty="0" err="1" smtClean="0">
                <a:solidFill>
                  <a:srgbClr val="000000"/>
                </a:solidFill>
              </a:rPr>
              <a:t>informacija</a:t>
            </a:r>
            <a:r>
              <a:rPr lang="en-US" sz="1600" dirty="0" smtClean="0">
                <a:solidFill>
                  <a:srgbClr val="000000"/>
                </a:solidFill>
              </a:rPr>
              <a:t> u </a:t>
            </a:r>
            <a:r>
              <a:rPr lang="en-US" sz="1600" dirty="0" err="1" smtClean="0">
                <a:solidFill>
                  <a:srgbClr val="000000"/>
                </a:solidFill>
              </a:rPr>
              <a:t>digitalnom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obliku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sr-Latn-RS" sz="1600" dirty="0" smtClean="0">
                <a:solidFill>
                  <a:srgbClr val="000000"/>
                </a:solidFill>
              </a:rPr>
              <a:t>.</a:t>
            </a:r>
          </a:p>
          <a:p>
            <a:r>
              <a:rPr lang="en-US" sz="1600" dirty="0" err="1" smtClean="0">
                <a:solidFill>
                  <a:srgbClr val="000000"/>
                </a:solidFill>
              </a:rPr>
              <a:t>Najbitniji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aspekti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pri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formiranju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baze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su</a:t>
            </a:r>
            <a:r>
              <a:rPr lang="en-US" sz="1600" dirty="0" smtClean="0">
                <a:solidFill>
                  <a:srgbClr val="000000"/>
                </a:solidFill>
              </a:rPr>
              <a:t> : </a:t>
            </a:r>
          </a:p>
          <a:p>
            <a:pPr>
              <a:buNone/>
            </a:pPr>
            <a:r>
              <a:rPr lang="sr-Latn-RS" sz="1600" dirty="0" smtClean="0">
                <a:solidFill>
                  <a:srgbClr val="000000"/>
                </a:solidFill>
              </a:rPr>
              <a:t>     - </a:t>
            </a:r>
            <a:r>
              <a:rPr lang="en-US" sz="1600" dirty="0" err="1" smtClean="0">
                <a:solidFill>
                  <a:srgbClr val="000000"/>
                </a:solidFill>
              </a:rPr>
              <a:t>Prikupljanje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podataka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endParaRPr lang="sr-Latn-RS" sz="1600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sr-Latn-RS" sz="1600" dirty="0" smtClean="0">
                <a:solidFill>
                  <a:srgbClr val="000000"/>
                </a:solidFill>
              </a:rPr>
              <a:t>     - </a:t>
            </a:r>
            <a:r>
              <a:rPr lang="en-US" sz="1600" dirty="0" err="1" smtClean="0">
                <a:solidFill>
                  <a:srgbClr val="000000"/>
                </a:solidFill>
              </a:rPr>
              <a:t>Organizaciji</a:t>
            </a:r>
            <a:r>
              <a:rPr lang="en-US" sz="1600" dirty="0" smtClean="0">
                <a:solidFill>
                  <a:srgbClr val="000000"/>
                </a:solidFill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</a:rPr>
              <a:t>rada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</a:p>
          <a:p>
            <a:pPr>
              <a:buNone/>
            </a:pPr>
            <a:r>
              <a:rPr lang="sr-Latn-RS" sz="1600" dirty="0" smtClean="0">
                <a:solidFill>
                  <a:srgbClr val="000000"/>
                </a:solidFill>
              </a:rPr>
              <a:t>     - </a:t>
            </a:r>
            <a:r>
              <a:rPr lang="en-US" sz="1600" dirty="0" err="1" smtClean="0">
                <a:solidFill>
                  <a:srgbClr val="000000"/>
                </a:solidFill>
              </a:rPr>
              <a:t>Hardverska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softverska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podrška</a:t>
            </a:r>
            <a:r>
              <a:rPr lang="en-US" sz="1600" dirty="0" smtClean="0">
                <a:solidFill>
                  <a:srgbClr val="000000"/>
                </a:solidFill>
              </a:rPr>
              <a:t>     </a:t>
            </a:r>
          </a:p>
          <a:p>
            <a:pPr>
              <a:buNone/>
            </a:pPr>
            <a:r>
              <a:rPr lang="sr-Latn-RS" sz="1600" dirty="0" smtClean="0">
                <a:solidFill>
                  <a:srgbClr val="000000"/>
                </a:solidFill>
              </a:rPr>
              <a:t>     - </a:t>
            </a:r>
            <a:r>
              <a:rPr lang="en-US" sz="1600" dirty="0" err="1" smtClean="0">
                <a:solidFill>
                  <a:srgbClr val="000000"/>
                </a:solidFill>
              </a:rPr>
              <a:t>Struktura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baze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podataka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</a:p>
          <a:p>
            <a:pPr>
              <a:buNone/>
            </a:pPr>
            <a:r>
              <a:rPr lang="sr-Latn-RS" sz="1600" dirty="0" smtClean="0">
                <a:solidFill>
                  <a:srgbClr val="000000"/>
                </a:solidFill>
              </a:rPr>
              <a:t>     - </a:t>
            </a:r>
            <a:r>
              <a:rPr lang="en-US" sz="1600" dirty="0" err="1" smtClean="0">
                <a:solidFill>
                  <a:srgbClr val="000000"/>
                </a:solidFill>
              </a:rPr>
              <a:t>Sigurnost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zaštita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podataka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sr-Latn-RS" sz="1600" dirty="0" smtClean="0">
                <a:solidFill>
                  <a:srgbClr val="000000"/>
                </a:solidFill>
              </a:rPr>
              <a:t>                          </a:t>
            </a:r>
            <a:endParaRPr lang="en-US" sz="1600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sr-Latn-RS" sz="1600" dirty="0" smtClean="0">
                <a:solidFill>
                  <a:srgbClr val="000000"/>
                </a:solidFill>
              </a:rPr>
              <a:t>     - </a:t>
            </a:r>
            <a:r>
              <a:rPr lang="en-US" sz="1600" dirty="0" err="1" smtClean="0">
                <a:solidFill>
                  <a:srgbClr val="000000"/>
                </a:solidFill>
              </a:rPr>
              <a:t>Veličina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baze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endParaRPr lang="sr-Latn-RS" sz="1600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sr-Latn-RS" sz="1600" dirty="0" smtClean="0">
                <a:solidFill>
                  <a:srgbClr val="000000"/>
                </a:solidFill>
              </a:rPr>
              <a:t>     - </a:t>
            </a:r>
            <a:r>
              <a:rPr lang="en-US" sz="1600" dirty="0" err="1" smtClean="0">
                <a:solidFill>
                  <a:srgbClr val="000000"/>
                </a:solidFill>
              </a:rPr>
              <a:t>Korisnici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</a:p>
          <a:p>
            <a:pPr>
              <a:buNone/>
            </a:pPr>
            <a:r>
              <a:rPr lang="sr-Latn-RS" sz="1600" dirty="0" smtClean="0">
                <a:solidFill>
                  <a:srgbClr val="000000"/>
                </a:solidFill>
              </a:rPr>
              <a:t>    - </a:t>
            </a:r>
            <a:r>
              <a:rPr lang="en-US" sz="1600" dirty="0" err="1" smtClean="0">
                <a:solidFill>
                  <a:srgbClr val="000000"/>
                </a:solidFill>
              </a:rPr>
              <a:t>Budžet</a:t>
            </a:r>
            <a:r>
              <a:rPr lang="en-US" sz="1600" dirty="0" smtClean="0"/>
              <a:t> </a:t>
            </a:r>
          </a:p>
          <a:p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486400"/>
            <a:ext cx="965200" cy="1161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92" y="1203710"/>
            <a:ext cx="2857500" cy="3771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625" y="1215947"/>
            <a:ext cx="3173032" cy="398863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61"/>
          <p:cNvSpPr>
            <a:spLocks noGrp="1"/>
          </p:cNvSpPr>
          <p:nvPr>
            <p:ph type="title"/>
          </p:nvPr>
        </p:nvSpPr>
        <p:spPr>
          <a:xfrm>
            <a:off x="150725" y="763675"/>
            <a:ext cx="5124660" cy="5928527"/>
          </a:xfrm>
        </p:spPr>
        <p:txBody>
          <a:bodyPr anchor="t"/>
          <a:lstStyle/>
          <a:p>
            <a:r>
              <a:rPr lang="sr-Latn-RS" sz="2000" dirty="0" smtClean="0">
                <a:solidFill>
                  <a:srgbClr val="000000"/>
                </a:solidFill>
              </a:rPr>
              <a:t/>
            </a:r>
            <a:br>
              <a:rPr lang="sr-Latn-RS" sz="2000" dirty="0" smtClean="0">
                <a:solidFill>
                  <a:srgbClr val="000000"/>
                </a:solidFill>
              </a:rPr>
            </a:br>
            <a:r>
              <a:rPr lang="sr-Latn-RS" sz="2000" dirty="0" smtClean="0">
                <a:solidFill>
                  <a:srgbClr val="000000"/>
                </a:solidFill>
              </a:rPr>
              <a:t/>
            </a:r>
            <a:br>
              <a:rPr lang="sr-Latn-RS" sz="2000" dirty="0" smtClean="0">
                <a:solidFill>
                  <a:srgbClr val="000000"/>
                </a:solidFill>
              </a:rPr>
            </a:br>
            <a:r>
              <a:rPr lang="sr-Latn-RS" sz="2000" dirty="0" smtClean="0">
                <a:solidFill>
                  <a:srgbClr val="000000"/>
                </a:solidFill>
              </a:rPr>
              <a:t>P</a:t>
            </a:r>
            <a:r>
              <a:rPr lang="en-US" sz="2000" dirty="0" err="1" smtClean="0">
                <a:solidFill>
                  <a:srgbClr val="000000"/>
                </a:solidFill>
              </a:rPr>
              <a:t>odaci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dobijeni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osnovnim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detaljnim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istraživanjima</a:t>
            </a:r>
            <a:r>
              <a:rPr lang="en-US" sz="2000" dirty="0" smtClean="0">
                <a:solidFill>
                  <a:srgbClr val="000000"/>
                </a:solidFill>
              </a:rPr>
              <a:t>.</a:t>
            </a:r>
            <a:r>
              <a:rPr lang="sr-Latn-RS" sz="2000" dirty="0" smtClean="0">
                <a:solidFill>
                  <a:srgbClr val="000000"/>
                </a:solidFill>
              </a:rPr>
              <a:t/>
            </a:r>
            <a:br>
              <a:rPr lang="sr-Latn-RS" sz="2000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/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2000" dirty="0" err="1" smtClean="0">
                <a:solidFill>
                  <a:srgbClr val="000000"/>
                </a:solidFill>
              </a:rPr>
              <a:t>Prikupljanje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ovih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podataka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zahtevalo</a:t>
            </a:r>
            <a:r>
              <a:rPr lang="en-US" sz="2000" dirty="0" smtClean="0">
                <a:solidFill>
                  <a:srgbClr val="000000"/>
                </a:solidFill>
              </a:rPr>
              <a:t> je: </a:t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sr-Latn-RS" sz="2000" dirty="0" smtClean="0">
                <a:solidFill>
                  <a:srgbClr val="000000"/>
                </a:solidFill>
              </a:rPr>
              <a:t>     - </a:t>
            </a:r>
            <a:r>
              <a:rPr lang="en-US" sz="2000" dirty="0" err="1" smtClean="0">
                <a:solidFill>
                  <a:srgbClr val="000000"/>
                </a:solidFill>
              </a:rPr>
              <a:t>planiranje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sr-Latn-RS" sz="2000" dirty="0" smtClean="0">
                <a:solidFill>
                  <a:srgbClr val="000000"/>
                </a:solidFill>
              </a:rPr>
              <a:t>     - </a:t>
            </a:r>
            <a:r>
              <a:rPr lang="en-US" sz="2000" dirty="0" err="1" smtClean="0">
                <a:solidFill>
                  <a:srgbClr val="000000"/>
                </a:solidFill>
              </a:rPr>
              <a:t>organizaciju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sr-Latn-RS" sz="2000" dirty="0" smtClean="0">
                <a:solidFill>
                  <a:srgbClr val="000000"/>
                </a:solidFill>
              </a:rPr>
              <a:t>     - </a:t>
            </a:r>
            <a:r>
              <a:rPr lang="en-US" sz="2000" dirty="0" err="1" smtClean="0">
                <a:solidFill>
                  <a:srgbClr val="000000"/>
                </a:solidFill>
              </a:rPr>
              <a:t>sistematizaciju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sr-Latn-RS" sz="2000" dirty="0" smtClean="0">
                <a:solidFill>
                  <a:srgbClr val="000000"/>
                </a:solidFill>
              </a:rPr>
              <a:t>     - </a:t>
            </a:r>
            <a:r>
              <a:rPr lang="en-US" sz="2000" dirty="0" err="1" smtClean="0">
                <a:solidFill>
                  <a:srgbClr val="000000"/>
                </a:solidFill>
              </a:rPr>
              <a:t>obradu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podata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kao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pripremne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radnje</a:t>
            </a:r>
            <a:r>
              <a:rPr lang="sr-Latn-RS" sz="2000" dirty="0" smtClean="0">
                <a:solidFill>
                  <a:srgbClr val="000000"/>
                </a:solidFill>
              </a:rPr>
              <a:t/>
            </a:r>
            <a:br>
              <a:rPr lang="sr-Latn-RS" sz="2000" dirty="0" smtClean="0">
                <a:solidFill>
                  <a:srgbClr val="000000"/>
                </a:solidFill>
              </a:rPr>
            </a:br>
            <a:r>
              <a:rPr lang="sr-Latn-RS" sz="2000" dirty="0" smtClean="0">
                <a:solidFill>
                  <a:srgbClr val="000000"/>
                </a:solidFill>
              </a:rPr>
              <a:t>       </a:t>
            </a:r>
            <a:r>
              <a:rPr lang="en-US" sz="2000" dirty="0" smtClean="0">
                <a:solidFill>
                  <a:srgbClr val="000000"/>
                </a:solidFill>
              </a:rPr>
              <a:t> pre </a:t>
            </a:r>
            <a:r>
              <a:rPr lang="en-US" sz="2000" dirty="0" err="1" smtClean="0">
                <a:solidFill>
                  <a:srgbClr val="000000"/>
                </a:solidFill>
              </a:rPr>
              <a:t>unosa</a:t>
            </a:r>
            <a:r>
              <a:rPr lang="en-US" sz="2000" dirty="0" smtClean="0">
                <a:solidFill>
                  <a:srgbClr val="000000"/>
                </a:solidFill>
              </a:rPr>
              <a:t> u </a:t>
            </a:r>
            <a:r>
              <a:rPr lang="en-US" sz="2000" dirty="0" err="1" smtClean="0">
                <a:solidFill>
                  <a:srgbClr val="000000"/>
                </a:solidFill>
              </a:rPr>
              <a:t>bazu</a:t>
            </a:r>
            <a:r>
              <a:rPr lang="en-US" sz="2000" dirty="0" smtClean="0">
                <a:solidFill>
                  <a:srgbClr val="000000"/>
                </a:solidFill>
              </a:rPr>
              <a:t>.</a:t>
            </a:r>
            <a:r>
              <a:rPr lang="sr-Latn-RS" sz="2000" dirty="0" smtClean="0">
                <a:solidFill>
                  <a:srgbClr val="000000"/>
                </a:solidFill>
              </a:rPr>
              <a:t/>
            </a:r>
            <a:br>
              <a:rPr lang="sr-Latn-RS" sz="2000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/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2000" dirty="0" err="1" smtClean="0">
                <a:solidFill>
                  <a:srgbClr val="000000"/>
                </a:solidFill>
              </a:rPr>
              <a:t>Provera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podataka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obuhvata</a:t>
            </a:r>
            <a:r>
              <a:rPr lang="en-US" sz="2000" dirty="0" smtClean="0">
                <a:solidFill>
                  <a:srgbClr val="000000"/>
                </a:solidFill>
              </a:rPr>
              <a:t>:</a:t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    - </a:t>
            </a:r>
            <a:r>
              <a:rPr lang="en-US" sz="2000" dirty="0" err="1" smtClean="0">
                <a:solidFill>
                  <a:srgbClr val="000000"/>
                </a:solidFill>
              </a:rPr>
              <a:t>poreklo</a:t>
            </a:r>
            <a:r>
              <a:rPr lang="en-US" sz="2000" dirty="0" smtClean="0">
                <a:solidFill>
                  <a:srgbClr val="000000"/>
                </a:solidFill>
              </a:rPr>
              <a:t>;</a:t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    - </a:t>
            </a:r>
            <a:r>
              <a:rPr lang="en-US" sz="2000" dirty="0" err="1" smtClean="0">
                <a:solidFill>
                  <a:srgbClr val="000000"/>
                </a:solidFill>
              </a:rPr>
              <a:t>preciznost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i</a:t>
            </a:r>
            <a:r>
              <a:rPr lang="en-US" sz="2000" dirty="0" smtClean="0">
                <a:solidFill>
                  <a:srgbClr val="000000"/>
                </a:solidFill>
              </a:rPr>
              <a:t>  </a:t>
            </a:r>
            <a:r>
              <a:rPr lang="en-US" sz="2000" dirty="0" err="1" smtClean="0">
                <a:solidFill>
                  <a:srgbClr val="000000"/>
                </a:solidFill>
              </a:rPr>
              <a:t>tačnost</a:t>
            </a:r>
            <a:r>
              <a:rPr lang="en-US" sz="2000" dirty="0" smtClean="0">
                <a:solidFill>
                  <a:srgbClr val="000000"/>
                </a:solidFill>
              </a:rPr>
              <a:t>;</a:t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    - </a:t>
            </a:r>
            <a:r>
              <a:rPr lang="en-US" sz="2000" dirty="0" err="1" smtClean="0">
                <a:solidFill>
                  <a:srgbClr val="000000"/>
                </a:solidFill>
              </a:rPr>
              <a:t>atributsku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tačnost</a:t>
            </a:r>
            <a:r>
              <a:rPr lang="en-US" sz="2000" dirty="0" smtClean="0">
                <a:solidFill>
                  <a:srgbClr val="000000"/>
                </a:solidFill>
              </a:rPr>
              <a:t>;</a:t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    - </a:t>
            </a:r>
            <a:r>
              <a:rPr lang="en-US" sz="2000" dirty="0" err="1" smtClean="0">
                <a:solidFill>
                  <a:srgbClr val="000000"/>
                </a:solidFill>
              </a:rPr>
              <a:t>logučnu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delatnost</a:t>
            </a:r>
            <a:r>
              <a:rPr lang="en-US" sz="2000" dirty="0" smtClean="0">
                <a:solidFill>
                  <a:srgbClr val="000000"/>
                </a:solidFill>
              </a:rPr>
              <a:t>;  </a:t>
            </a:r>
            <a:r>
              <a:rPr lang="en-US" sz="2000" dirty="0" err="1" smtClean="0">
                <a:solidFill>
                  <a:srgbClr val="000000"/>
                </a:solidFill>
              </a:rPr>
              <a:t>i</a:t>
            </a:r>
            <a:r>
              <a:rPr lang="en-US" sz="2000" dirty="0" smtClean="0">
                <a:solidFill>
                  <a:srgbClr val="000000"/>
                </a:solidFill>
              </a:rPr>
              <a:t>  </a:t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    - </a:t>
            </a:r>
            <a:r>
              <a:rPr lang="en-US" sz="2000" dirty="0" err="1" smtClean="0">
                <a:solidFill>
                  <a:srgbClr val="000000"/>
                </a:solidFill>
              </a:rPr>
              <a:t>potpunost</a:t>
            </a:r>
            <a:r>
              <a:rPr lang="en-US" sz="2000" dirty="0" smtClean="0">
                <a:solidFill>
                  <a:srgbClr val="000000"/>
                </a:solidFill>
              </a:rPr>
              <a:t>.</a:t>
            </a:r>
            <a:r>
              <a:rPr lang="en-US" sz="2400" dirty="0" smtClean="0">
                <a:solidFill>
                  <a:srgbClr val="000000"/>
                </a:solidFill>
              </a:rPr>
              <a:t/>
            </a:r>
            <a:br>
              <a:rPr lang="en-US" sz="2400" dirty="0" smtClean="0">
                <a:solidFill>
                  <a:srgbClr val="000000"/>
                </a:solidFill>
              </a:rPr>
            </a:b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6" name="Picture 5" descr="Fotolia_34907824_Subscription_XX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4420" y="0"/>
            <a:ext cx="3649579" cy="5124450"/>
          </a:xfrm>
          <a:prstGeom prst="rect">
            <a:avLst/>
          </a:prstGeom>
        </p:spPr>
      </p:pic>
      <p:pic>
        <p:nvPicPr>
          <p:cNvPr id="7" name="Picture 6" descr="Fotolia_25769239_Subscription_XL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960" y="0"/>
            <a:ext cx="3662947" cy="5124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134" y="5630739"/>
            <a:ext cx="513116" cy="61766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2190" y="187420"/>
            <a:ext cx="440019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 err="1" smtClean="0">
                <a:solidFill>
                  <a:srgbClr val="000000"/>
                </a:solidFill>
                <a:latin typeface="+mj-lt"/>
              </a:rPr>
              <a:t>Geološki</a:t>
            </a:r>
            <a:r>
              <a:rPr lang="en-US" sz="34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400" dirty="0" err="1" smtClean="0">
                <a:solidFill>
                  <a:srgbClr val="000000"/>
                </a:solidFill>
                <a:latin typeface="+mj-lt"/>
              </a:rPr>
              <a:t>podaci</a:t>
            </a:r>
            <a:endParaRPr lang="en-US" sz="3400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4558" y="404734"/>
            <a:ext cx="704537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3400" b="1" dirty="0" smtClean="0">
                <a:latin typeface="+mj-lt"/>
              </a:rPr>
              <a:t>Digitalna legenda</a:t>
            </a:r>
            <a:endParaRPr lang="en-US" sz="3400" b="1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9803" y="1063584"/>
            <a:ext cx="8424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Standardizacija koja ukida nezakonitost u smislu terminologije  za opis podataka u postupku kartiranja.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7" y="1673817"/>
            <a:ext cx="8445927" cy="47734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" t="1992" r="1835" b="3641"/>
          <a:stretch/>
        </p:blipFill>
        <p:spPr>
          <a:xfrm>
            <a:off x="2474536" y="2051835"/>
            <a:ext cx="6179492" cy="4662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" t="3146" r="-313" b="3612"/>
          <a:stretch/>
        </p:blipFill>
        <p:spPr>
          <a:xfrm>
            <a:off x="2969984" y="2462231"/>
            <a:ext cx="5688241" cy="42371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" t="2525"/>
          <a:stretch/>
        </p:blipFill>
        <p:spPr>
          <a:xfrm>
            <a:off x="3500154" y="2832109"/>
            <a:ext cx="5224746" cy="39020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" t="7137" r="1783" b="3805"/>
          <a:stretch/>
        </p:blipFill>
        <p:spPr>
          <a:xfrm>
            <a:off x="4081161" y="3397358"/>
            <a:ext cx="4383034" cy="31844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" t="3196" r="1833" b="36632"/>
          <a:stretch/>
        </p:blipFill>
        <p:spPr>
          <a:xfrm>
            <a:off x="4625777" y="4115123"/>
            <a:ext cx="4050435" cy="2510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7" b="63812"/>
          <a:stretch/>
        </p:blipFill>
        <p:spPr>
          <a:xfrm>
            <a:off x="5215599" y="4603965"/>
            <a:ext cx="3509301" cy="196828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806" y="330312"/>
            <a:ext cx="816067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r-Latn-RS" sz="3400" dirty="0" smtClean="0">
                <a:latin typeface="+mj-lt"/>
              </a:rPr>
              <a:t>STVARANJE DIGITALNOG SKUPA</a:t>
            </a:r>
            <a:endParaRPr lang="en-US" sz="34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3550" y="1194470"/>
            <a:ext cx="2787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dirty="0" smtClean="0"/>
              <a:t>GEOREFERENCIRANJE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80" y="1445260"/>
            <a:ext cx="3544739" cy="25207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1680" y="4068299"/>
            <a:ext cx="29547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dirty="0" smtClean="0"/>
              <a:t>NAČIN PRIKAZIVANJA </a:t>
            </a:r>
          </a:p>
          <a:p>
            <a:r>
              <a:rPr lang="sr-Latn-RS" dirty="0" smtClean="0"/>
              <a:t>VEKTORSKIH PODATAKA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321" y="4883499"/>
            <a:ext cx="3384097" cy="122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904584" y="1335147"/>
            <a:ext cx="1988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dirty="0" smtClean="0"/>
              <a:t>VEKTORIZACIJA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" t="7055"/>
          <a:stretch/>
        </p:blipFill>
        <p:spPr>
          <a:xfrm>
            <a:off x="5969151" y="839880"/>
            <a:ext cx="3014075" cy="26303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778655" y="4198928"/>
            <a:ext cx="1052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dirty="0" smtClean="0"/>
              <a:t>TABELA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271" y="3589505"/>
            <a:ext cx="3125968" cy="3009794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6700" y="876300"/>
            <a:ext cx="8711901" cy="578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/>
          <p:cNvSpPr>
            <a:spLocks noGrp="1"/>
          </p:cNvSpPr>
          <p:nvPr>
            <p:ph type="title"/>
          </p:nvPr>
        </p:nvSpPr>
        <p:spPr>
          <a:xfrm>
            <a:off x="914399" y="443243"/>
            <a:ext cx="7747279" cy="531447"/>
          </a:xfrm>
        </p:spPr>
        <p:txBody>
          <a:bodyPr/>
          <a:lstStyle/>
          <a:p>
            <a:pPr algn="just"/>
            <a:r>
              <a:rPr lang="en-US" sz="2000" dirty="0" smtClean="0">
                <a:solidFill>
                  <a:srgbClr val="000000"/>
                </a:solidFill>
              </a:rPr>
              <a:t>TEMATSKI SADRŽAJI PO GEOLOŠKIM  ENTITETIMA u </a:t>
            </a:r>
            <a:r>
              <a:rPr lang="en-US" sz="2000" dirty="0" err="1" smtClean="0">
                <a:solidFill>
                  <a:srgbClr val="000000"/>
                </a:solidFill>
              </a:rPr>
              <a:t>GeolBazi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54" name="Content Placeholder 53"/>
          <p:cNvSpPr>
            <a:spLocks noGrp="1"/>
          </p:cNvSpPr>
          <p:nvPr>
            <p:ph idx="1"/>
          </p:nvPr>
        </p:nvSpPr>
        <p:spPr>
          <a:xfrm>
            <a:off x="818146" y="904775"/>
            <a:ext cx="7642459" cy="4379494"/>
          </a:xfrm>
        </p:spPr>
        <p:txBody>
          <a:bodyPr anchor="t"/>
          <a:lstStyle/>
          <a:p>
            <a:pPr>
              <a:buNone/>
            </a:pPr>
            <a:r>
              <a:rPr lang="en-US" sz="1600" dirty="0" err="1" smtClean="0">
                <a:solidFill>
                  <a:srgbClr val="000000"/>
                </a:solidFill>
              </a:rPr>
              <a:t>Tematski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sadržaj</a:t>
            </a:r>
            <a:r>
              <a:rPr lang="en-US" sz="1600" dirty="0" smtClean="0">
                <a:solidFill>
                  <a:srgbClr val="000000"/>
                </a:solidFill>
              </a:rPr>
              <a:t> se </a:t>
            </a:r>
            <a:r>
              <a:rPr lang="en-US" sz="1600" dirty="0" err="1" smtClean="0">
                <a:solidFill>
                  <a:srgbClr val="000000"/>
                </a:solidFill>
              </a:rPr>
              <a:t>kreira</a:t>
            </a:r>
            <a:r>
              <a:rPr lang="en-US" sz="1600" dirty="0" smtClean="0">
                <a:solidFill>
                  <a:srgbClr val="000000"/>
                </a:solidFill>
              </a:rPr>
              <a:t> se </a:t>
            </a:r>
            <a:r>
              <a:rPr lang="en-US" sz="1600" dirty="0" err="1" smtClean="0">
                <a:solidFill>
                  <a:srgbClr val="000000"/>
                </a:solidFill>
              </a:rPr>
              <a:t>prema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specifičnim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temama</a:t>
            </a:r>
            <a:r>
              <a:rPr lang="en-US" sz="1600" dirty="0" smtClean="0">
                <a:solidFill>
                  <a:srgbClr val="000000"/>
                </a:solidFill>
              </a:rPr>
              <a:t>. </a:t>
            </a:r>
            <a:r>
              <a:rPr lang="en-US" sz="1600" dirty="0" err="1" smtClean="0">
                <a:solidFill>
                  <a:srgbClr val="000000"/>
                </a:solidFill>
              </a:rPr>
              <a:t>Fokusirane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na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jednu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temu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njene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varijacije</a:t>
            </a:r>
            <a:r>
              <a:rPr lang="en-US" sz="1600" dirty="0" smtClean="0">
                <a:solidFill>
                  <a:srgbClr val="000000"/>
                </a:solidFill>
              </a:rPr>
              <a:t> u </a:t>
            </a:r>
            <a:r>
              <a:rPr lang="en-US" sz="1600" dirty="0" err="1" smtClean="0">
                <a:solidFill>
                  <a:srgbClr val="000000"/>
                </a:solidFill>
              </a:rPr>
              <a:t>prostoru</a:t>
            </a:r>
            <a:r>
              <a:rPr lang="en-US" sz="1600" dirty="0" smtClean="0">
                <a:solidFill>
                  <a:srgbClr val="000000"/>
                </a:solidFill>
              </a:rPr>
              <a:t>. </a:t>
            </a:r>
          </a:p>
          <a:p>
            <a:pPr>
              <a:buNone/>
            </a:pPr>
            <a:r>
              <a:rPr lang="en-US" sz="1600" dirty="0" err="1" smtClean="0">
                <a:solidFill>
                  <a:srgbClr val="000000"/>
                </a:solidFill>
              </a:rPr>
              <a:t>Tematski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sadržaj</a:t>
            </a:r>
            <a:r>
              <a:rPr lang="en-US" sz="1600" dirty="0" smtClean="0">
                <a:solidFill>
                  <a:srgbClr val="000000"/>
                </a:solidFill>
              </a:rPr>
              <a:t> „</a:t>
            </a:r>
            <a:r>
              <a:rPr lang="en-US" sz="1600" dirty="0" err="1" smtClean="0">
                <a:solidFill>
                  <a:srgbClr val="000000"/>
                </a:solidFill>
              </a:rPr>
              <a:t>GeolBaze</a:t>
            </a:r>
            <a:r>
              <a:rPr lang="en-US" sz="1600" dirty="0" smtClean="0">
                <a:solidFill>
                  <a:srgbClr val="000000"/>
                </a:solidFill>
              </a:rPr>
              <a:t>“ </a:t>
            </a:r>
            <a:r>
              <a:rPr lang="en-US" sz="1600" dirty="0" err="1" smtClean="0">
                <a:solidFill>
                  <a:srgbClr val="000000"/>
                </a:solidFill>
              </a:rPr>
              <a:t>po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geološkim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entitetima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čine</a:t>
            </a:r>
            <a:r>
              <a:rPr lang="en-US" sz="1600" dirty="0" smtClean="0">
                <a:solidFill>
                  <a:srgbClr val="000000"/>
                </a:solidFill>
              </a:rPr>
              <a:t> :</a:t>
            </a:r>
          </a:p>
          <a:p>
            <a:pPr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    - </a:t>
            </a:r>
            <a:r>
              <a:rPr lang="en-US" sz="1600" dirty="0" err="1" smtClean="0">
                <a:solidFill>
                  <a:srgbClr val="000000"/>
                </a:solidFill>
              </a:rPr>
              <a:t>Orto-foto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snimak</a:t>
            </a:r>
            <a:r>
              <a:rPr lang="en-US" sz="1600" dirty="0" smtClean="0">
                <a:solidFill>
                  <a:srgbClr val="000000"/>
                </a:solidFill>
              </a:rPr>
              <a:t>;</a:t>
            </a:r>
          </a:p>
          <a:p>
            <a:pPr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    - </a:t>
            </a:r>
            <a:r>
              <a:rPr lang="en-US" sz="1600" dirty="0" err="1" smtClean="0">
                <a:solidFill>
                  <a:srgbClr val="000000"/>
                </a:solidFill>
              </a:rPr>
              <a:t>Osnovne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geološke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informacije</a:t>
            </a:r>
            <a:r>
              <a:rPr lang="en-US" sz="1600" dirty="0" smtClean="0">
                <a:solidFill>
                  <a:srgbClr val="000000"/>
                </a:solidFill>
              </a:rPr>
              <a:t>;</a:t>
            </a:r>
          </a:p>
          <a:p>
            <a:pPr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    - </a:t>
            </a:r>
            <a:r>
              <a:rPr lang="en-US" sz="1600" dirty="0" err="1" smtClean="0">
                <a:solidFill>
                  <a:srgbClr val="000000"/>
                </a:solidFill>
              </a:rPr>
              <a:t>Hidrogeološke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informacije</a:t>
            </a:r>
            <a:r>
              <a:rPr lang="en-US" sz="1600" dirty="0" smtClean="0">
                <a:solidFill>
                  <a:srgbClr val="000000"/>
                </a:solidFill>
              </a:rPr>
              <a:t>;</a:t>
            </a:r>
          </a:p>
          <a:p>
            <a:pPr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    - </a:t>
            </a:r>
            <a:r>
              <a:rPr lang="en-US" sz="1600" dirty="0" err="1" smtClean="0">
                <a:solidFill>
                  <a:srgbClr val="000000"/>
                </a:solidFill>
              </a:rPr>
              <a:t>Seizmološke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informacije</a:t>
            </a:r>
            <a:r>
              <a:rPr lang="en-US" sz="1600" dirty="0" smtClean="0">
                <a:solidFill>
                  <a:srgbClr val="000000"/>
                </a:solidFill>
              </a:rPr>
              <a:t>;</a:t>
            </a:r>
          </a:p>
          <a:p>
            <a:pPr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    - </a:t>
            </a:r>
            <a:r>
              <a:rPr lang="en-US" sz="1600" dirty="0" err="1" smtClean="0">
                <a:solidFill>
                  <a:srgbClr val="000000"/>
                </a:solidFill>
              </a:rPr>
              <a:t>Inženjerskogeološke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informacije</a:t>
            </a:r>
            <a:r>
              <a:rPr lang="en-US" sz="1600" dirty="0" smtClean="0">
                <a:solidFill>
                  <a:srgbClr val="000000"/>
                </a:solidFill>
              </a:rPr>
              <a:t>;</a:t>
            </a:r>
          </a:p>
          <a:p>
            <a:pPr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    - </a:t>
            </a:r>
            <a:r>
              <a:rPr lang="en-US" sz="1600" dirty="0" err="1" smtClean="0">
                <a:solidFill>
                  <a:srgbClr val="000000"/>
                </a:solidFill>
              </a:rPr>
              <a:t>Informacije</a:t>
            </a:r>
            <a:r>
              <a:rPr lang="en-US" sz="1600" dirty="0" smtClean="0">
                <a:solidFill>
                  <a:srgbClr val="000000"/>
                </a:solidFill>
              </a:rPr>
              <a:t> o </a:t>
            </a:r>
            <a:r>
              <a:rPr lang="en-US" sz="1600" dirty="0" err="1" smtClean="0">
                <a:solidFill>
                  <a:srgbClr val="000000"/>
                </a:solidFill>
              </a:rPr>
              <a:t>mineralnim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sirovinama</a:t>
            </a:r>
            <a:r>
              <a:rPr lang="en-US" sz="1600" dirty="0" smtClean="0">
                <a:solidFill>
                  <a:srgbClr val="000000"/>
                </a:solidFill>
              </a:rPr>
              <a:t>; </a:t>
            </a:r>
            <a:r>
              <a:rPr lang="en-US" sz="1600" dirty="0" err="1" smtClean="0">
                <a:solidFill>
                  <a:srgbClr val="000000"/>
                </a:solidFill>
              </a:rPr>
              <a:t>i</a:t>
            </a:r>
            <a:endParaRPr lang="en-US" sz="1600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    - </a:t>
            </a:r>
            <a:r>
              <a:rPr lang="en-US" sz="1600" dirty="0" err="1" smtClean="0">
                <a:solidFill>
                  <a:srgbClr val="000000"/>
                </a:solidFill>
              </a:rPr>
              <a:t>Informacije</a:t>
            </a:r>
            <a:r>
              <a:rPr lang="en-US" sz="1600" dirty="0" smtClean="0">
                <a:solidFill>
                  <a:srgbClr val="000000"/>
                </a:solidFill>
              </a:rPr>
              <a:t> o </a:t>
            </a:r>
            <a:r>
              <a:rPr lang="en-US" sz="1600" dirty="0" err="1" smtClean="0">
                <a:solidFill>
                  <a:srgbClr val="000000"/>
                </a:solidFill>
              </a:rPr>
              <a:t>fondu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postojeće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geološke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dokumentacije</a:t>
            </a:r>
            <a:r>
              <a:rPr lang="en-US" sz="1600" dirty="0" smtClean="0">
                <a:solidFill>
                  <a:srgbClr val="000000"/>
                </a:solidFill>
              </a:rPr>
              <a:t>.</a:t>
            </a:r>
          </a:p>
          <a:p>
            <a:pPr>
              <a:buNone/>
            </a:pPr>
            <a:endParaRPr lang="en-US" sz="1600" dirty="0" smtClean="0"/>
          </a:p>
          <a:p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486400"/>
            <a:ext cx="965200" cy="116185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8050" y="340360"/>
            <a:ext cx="81030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r-Latn-RS" sz="3400" dirty="0" smtClean="0"/>
              <a:t>TEMATSKI SADRŽAJ U OKVIRU BAZE</a:t>
            </a:r>
            <a:endParaRPr lang="en-US" sz="3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869" y="1616214"/>
            <a:ext cx="3288783" cy="218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20232" y="1093986"/>
            <a:ext cx="2698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sr-Latn-RS" dirty="0" smtClean="0"/>
              <a:t>1.ORTO-FOTO SNIMAK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59051" y="1758463"/>
            <a:ext cx="914400" cy="251208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sr-Latn-RS" sz="1400" b="1" dirty="0" smtClean="0">
                <a:ea typeface="+mn-ea"/>
                <a:cs typeface="+mn-cs"/>
              </a:rPr>
              <a:t>2001.</a:t>
            </a: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0621" y="2332264"/>
            <a:ext cx="914400" cy="321548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sr-Latn-RS" sz="1400" b="1" dirty="0" smtClean="0">
                <a:ea typeface="+mn-ea"/>
                <a:cs typeface="+mn-cs"/>
              </a:rPr>
              <a:t>2007.</a:t>
            </a: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3712" y="2782137"/>
            <a:ext cx="502418" cy="281354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sr-Latn-RS" sz="1400" b="1" dirty="0" smtClean="0">
                <a:ea typeface="+mn-ea"/>
                <a:cs typeface="+mn-cs"/>
              </a:rPr>
              <a:t>2010</a:t>
            </a: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0629" y="4943789"/>
            <a:ext cx="6370655" cy="411982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 smtClean="0">
              <a:ea typeface="+mn-ea"/>
              <a:cs typeface="+mn-cs"/>
            </a:endParaRPr>
          </a:p>
        </p:txBody>
      </p:sp>
      <p:pic>
        <p:nvPicPr>
          <p:cNvPr id="11" name="Picture 10" descr="istorijska"/>
          <p:cNvPicPr/>
          <p:nvPr/>
        </p:nvPicPr>
        <p:blipFill>
          <a:blip r:embed="rId3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704" y="1557913"/>
            <a:ext cx="3336053" cy="3938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4044460" y="1086117"/>
            <a:ext cx="48583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r-Cyrl-RS" dirty="0" smtClean="0"/>
              <a:t>2.</a:t>
            </a:r>
            <a:r>
              <a:rPr lang="sr-Latn-RS" dirty="0" smtClean="0"/>
              <a:t>OSNOVNE GEOLOŠKE INFORMACIJE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608" y="1492913"/>
            <a:ext cx="3376246" cy="40230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" t="1013" r="2132" b="5803"/>
          <a:stretch/>
        </p:blipFill>
        <p:spPr>
          <a:xfrm>
            <a:off x="4737100" y="1511440"/>
            <a:ext cx="4406900" cy="4136606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6987" y="1626884"/>
            <a:ext cx="3265626" cy="2176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1025" y="1631571"/>
            <a:ext cx="3278884" cy="2176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7" grpId="0"/>
      <p:bldP spid="7" grpId="1"/>
      <p:bldP spid="9" grpId="0"/>
      <p:bldP spid="9" grpId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8135" y="692054"/>
            <a:ext cx="4031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sr-Cyrl-RS" dirty="0" smtClean="0">
                <a:latin typeface="+mj-lt"/>
              </a:rPr>
              <a:t>2.</a:t>
            </a:r>
            <a:r>
              <a:rPr lang="sr-Latn-RS" dirty="0" smtClean="0">
                <a:latin typeface="+mj-lt"/>
              </a:rPr>
              <a:t>HIDROGEOLOŠKE INFORMACIJE</a:t>
            </a:r>
            <a:endParaRPr lang="en-US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05" y="1588159"/>
            <a:ext cx="3060699" cy="35534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66" y="1632196"/>
            <a:ext cx="3400374" cy="35581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41" y="1609725"/>
            <a:ext cx="3361797" cy="358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55" y="1590675"/>
            <a:ext cx="3556007" cy="3581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62475" y="5372100"/>
            <a:ext cx="3429000" cy="504825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sr-Latn-RS" dirty="0" smtClean="0">
                <a:latin typeface="+mj-lt"/>
                <a:ea typeface="+mn-ea"/>
                <a:cs typeface="+mn-cs"/>
              </a:rPr>
              <a:t>3. SEIZMOLOŠKE INFORMACIJE</a:t>
            </a:r>
            <a:endParaRPr lang="en-US" dirty="0" smtClean="0">
              <a:latin typeface="+mj-lt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" t="14334" r="18" b="3332"/>
          <a:stretch/>
        </p:blipFill>
        <p:spPr>
          <a:xfrm>
            <a:off x="4968316" y="1628775"/>
            <a:ext cx="3813733" cy="3562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663" y="1608593"/>
            <a:ext cx="3984684" cy="356348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GISDay Templat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ISDay Template" id="{B0800E5F-E4F2-4BD4-86B9-E3CED3B84D99}" vid="{99829CA5-E484-463F-B0B9-7840A7A408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GISDay Template</Template>
  <TotalTime>507</TotalTime>
  <Words>723</Words>
  <Application>Microsoft Office PowerPoint</Application>
  <PresentationFormat>On-screen Show (4:3)</PresentationFormat>
  <Paragraphs>107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ＭＳ Ｐゴシック</vt:lpstr>
      <vt:lpstr>Arial</vt:lpstr>
      <vt:lpstr>Avenir LT Std 55 Roman</vt:lpstr>
      <vt:lpstr>Avenir LT Std 65 Medium</vt:lpstr>
      <vt:lpstr>Avenir LT Std 85 Heavy</vt:lpstr>
      <vt:lpstr>Calibri</vt:lpstr>
      <vt:lpstr>Lucida Grande</vt:lpstr>
      <vt:lpstr>Times New Roman</vt:lpstr>
      <vt:lpstr>GISDay Template</vt:lpstr>
      <vt:lpstr>PowerPoint Presentation</vt:lpstr>
      <vt:lpstr>PowerPoint Presentation</vt:lpstr>
      <vt:lpstr>GEOLBAZA</vt:lpstr>
      <vt:lpstr>  Podaci dobijeni osnovnim i detaljnim istraživanjima.  Prikupljanje ovih podataka zahtevalo je:       - planiranje,       - organizaciju,       - sistematizaciju i       - obradu podata kao pripremne radnje         pre unosa u bazu.  Provera podataka obuhvata:     - poreklo;     - preciznost i  tačnost;     - atributsku tačnost;     - logučnu delatnost;  i       - potpunost. </vt:lpstr>
      <vt:lpstr>PowerPoint Presentation</vt:lpstr>
      <vt:lpstr>PowerPoint Presentation</vt:lpstr>
      <vt:lpstr>TEMATSKI SADRŽAJI PO GEOLOŠKIM  ENTITETIMA u GeolBazi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Urbanistički zavod Beograda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Vesna.Tahov</dc:creator>
  <cp:lastModifiedBy>Vesna</cp:lastModifiedBy>
  <cp:revision>51</cp:revision>
  <cp:lastPrinted>2011-02-10T16:43:45Z</cp:lastPrinted>
  <dcterms:created xsi:type="dcterms:W3CDTF">2013-11-19T07:19:50Z</dcterms:created>
  <dcterms:modified xsi:type="dcterms:W3CDTF">2013-11-19T21:42:12Z</dcterms:modified>
</cp:coreProperties>
</file>